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535" r:id="rId5"/>
    <p:sldId id="536" r:id="rId6"/>
    <p:sldId id="537" r:id="rId7"/>
    <p:sldId id="498" r:id="rId8"/>
    <p:sldId id="279" r:id="rId9"/>
    <p:sldId id="430" r:id="rId10"/>
    <p:sldId id="508" r:id="rId11"/>
    <p:sldId id="510" r:id="rId12"/>
    <p:sldId id="496" r:id="rId13"/>
    <p:sldId id="509" r:id="rId14"/>
    <p:sldId id="513" r:id="rId15"/>
    <p:sldId id="431" r:id="rId16"/>
    <p:sldId id="525" r:id="rId17"/>
    <p:sldId id="512" r:id="rId18"/>
    <p:sldId id="511" r:id="rId19"/>
    <p:sldId id="524" r:id="rId20"/>
    <p:sldId id="518" r:id="rId21"/>
    <p:sldId id="517" r:id="rId22"/>
    <p:sldId id="519" r:id="rId23"/>
    <p:sldId id="505" r:id="rId24"/>
    <p:sldId id="515" r:id="rId25"/>
    <p:sldId id="533" r:id="rId26"/>
    <p:sldId id="528" r:id="rId27"/>
    <p:sldId id="532" r:id="rId28"/>
    <p:sldId id="526" r:id="rId29"/>
    <p:sldId id="516" r:id="rId30"/>
    <p:sldId id="437" r:id="rId31"/>
    <p:sldId id="529" r:id="rId32"/>
    <p:sldId id="542" r:id="rId33"/>
    <p:sldId id="543" r:id="rId34"/>
    <p:sldId id="541" r:id="rId35"/>
    <p:sldId id="53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37F"/>
    <a:srgbClr val="E84141"/>
    <a:srgbClr val="1E4783"/>
    <a:srgbClr val="9F1231"/>
    <a:srgbClr val="FFDE3B"/>
    <a:srgbClr val="FD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803"/>
    <p:restoredTop sz="96327"/>
  </p:normalViewPr>
  <p:slideViewPr>
    <p:cSldViewPr snapToGrid="0" snapToObjects="1">
      <p:cViewPr varScale="1">
        <p:scale>
          <a:sx n="78" d="100"/>
          <a:sy n="78" d="100"/>
        </p:scale>
        <p:origin x="12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2T16:10:00.9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0,'0'9976,"0"-9970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2T16:10:18.0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0,'0'9637,"0"-9620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2T16:10:59.0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1,'7321'0,"-7298"0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2T16:11:09.2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1,'7025'0,"-7000"0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BB5A-1A68-024C-B8DF-62243DF77E8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8F176-347D-8C4B-9535-ABB6EF85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2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CQ to </a:t>
            </a:r>
            <a:r>
              <a:rPr lang="en-GB" dirty="0"/>
              <a:t>start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8F176-347D-8C4B-9535-ABB6EF855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6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8F176-347D-8C4B-9535-ABB6EF8551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04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8F176-347D-8C4B-9535-ABB6EF8551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51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8F176-347D-8C4B-9535-ABB6EF8551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10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8F176-347D-8C4B-9535-ABB6EF8551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0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8F176-347D-8C4B-9535-ABB6EF8551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6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8F176-347D-8C4B-9535-ABB6EF8551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9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8F176-347D-8C4B-9535-ABB6EF8551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3748880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5496719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537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82B8D-FF3E-B44A-96FE-20C9D6A1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04A25-737A-0B4B-90E3-3CC1B988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918F6-CD3F-EC43-BCBE-27C09906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B055-E7DE-8342-9CFE-E953957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5856-121E-B346-9B1B-B85F68E3A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C49C1-C556-BB4B-86F4-0AFC1A83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AE0DF-F478-C341-BA66-22C116B9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C18F-EAAD-8545-8FCE-55BD6353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8E9E-AEF6-AC45-B375-4B9FC0E3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1B8B-0D23-044A-BF6F-F9A6FA5F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AA52A-BDEA-E841-9172-8CB97072D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2C060-80EB-674F-831D-99B8DA9F1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E1151-F0CC-C44A-9F9D-07410851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EEDF-74A2-2742-9B65-278199B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75A2C-D93D-3D40-9929-285D3EC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B0B1-0CA1-B84D-BECF-116CCF0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A4A60-CC5E-CE41-8EA1-4C1E3CEE7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F49B-3CB8-2846-9CBE-404BCE5B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4AC4-B091-F442-84C8-2D63E920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D6C2-B1BE-7B47-8743-436061A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6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980EA-2BBC-AA49-A89E-07F12B3EA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A62D0-76C2-1844-8DB0-3FA7FCC1E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00DE-82FE-8442-B3FD-AC6FB2B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2F60-9932-C944-9B81-AB8D57F9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7051-0340-5D44-83C6-94E580FE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4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ont Cover o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791214"/>
            <a:ext cx="4919133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539053"/>
            <a:ext cx="4919133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721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ront Cover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791214"/>
            <a:ext cx="4919133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539053"/>
            <a:ext cx="4919133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254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de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63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2C50-7AE3-2B41-8AE9-389E726D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637A-0848-E04B-A153-9EAAB3D1C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3AAA-FF5D-2C40-B59D-233C98F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9DA9-7A0D-AA49-B253-5A7D3A37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052E3-A1BC-7D4B-A261-C6A7E4D5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9F82-70BE-DB47-BA5A-63E6C4F4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5C967-BB96-6F4C-AF25-EB40B946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295A-01FB-564E-BFC7-0A3713AC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EC7B2-74AD-6441-AF8A-A65B3803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35615-8DCB-B544-8903-401AA67B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D5B7-F4ED-9946-BC8D-42550B1B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07E0-5108-634B-BB02-0DC42D199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5386-C1C6-464A-BDBF-1BEB6C563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993D5-C317-8442-BEB8-ED05745D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964F4-6A7B-E34D-A847-420CDCEE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3393-EF10-514F-9C09-B9EAA3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3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CF97-E616-FB41-B997-AAD67BEF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7D44-B745-5E4F-AA37-C8835E938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5580-42B7-9148-8318-CE6D44AE4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44558-AB54-7B4C-B107-CBF905D89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7F08-05DF-DE47-9DD0-8FCBE393B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8DE82-310A-9942-9C96-084BC373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A6E93-CC1A-854D-8E7A-F3A38BA2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BA5B0-0C75-524F-964B-BC9CC154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9007-116F-9049-BA96-6361E9FD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0FBC1-A4A5-484C-8079-CA74C728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61BBB-8752-E14B-8BA9-991B2264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53577-58C1-2F4F-8F35-A3042709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3F3CF-A6A6-7442-B2FA-EE4C24D3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ECB0-C630-204D-BC29-C23979A3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1013-8E0B-2C4B-87D3-C5608FB36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580D-3BBB-A04E-8941-C61653F1542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B461-2F18-ED40-B4AD-D5CFCDAA4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A45E9-8DB7-8243-A31E-241E17D50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5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63" r:id="rId4"/>
    <p:sldLayoutId id="2147483668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customXml" Target="../ink/ink4.xml"/><Relationship Id="rId3" Type="http://schemas.openxmlformats.org/officeDocument/2006/relationships/image" Target="../media/image35.png"/><Relationship Id="rId7" Type="http://schemas.openxmlformats.org/officeDocument/2006/relationships/customXml" Target="../ink/ink1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customXml" Target="../ink/ink3.xml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customXml" Target="../ink/ink2.xml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9D76E6-2DB9-0A92-6AA6-9A219FB01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9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BC2FB-8296-C234-8DAE-C10CFCFFA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691"/>
            <a:ext cx="6215529" cy="5066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76CFD-57C0-A580-379B-E0B501C9C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93" y="744647"/>
            <a:ext cx="5835623" cy="5164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2FA0B-F16E-52D3-BC8A-10A43310F844}"/>
              </a:ext>
            </a:extLst>
          </p:cNvPr>
          <p:cNvSpPr txBox="1"/>
          <p:nvPr/>
        </p:nvSpPr>
        <p:spPr>
          <a:xfrm>
            <a:off x="491614" y="88491"/>
            <a:ext cx="3620863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GB" sz="2800" b="1" dirty="0">
                <a:solidFill>
                  <a:srgbClr val="1A437F"/>
                </a:solidFill>
                <a:latin typeface="+mn-lt"/>
              </a:rPr>
              <a:t>Making it manageable!</a:t>
            </a:r>
          </a:p>
        </p:txBody>
      </p:sp>
    </p:spTree>
    <p:extLst>
      <p:ext uri="{BB962C8B-B14F-4D97-AF65-F5344CB8AC3E}">
        <p14:creationId xmlns:p14="http://schemas.microsoft.com/office/powerpoint/2010/main" val="3266062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E824C9-2D84-DA96-8533-89C07A44F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640" y="438963"/>
            <a:ext cx="3759388" cy="1879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58436-0F56-E369-D10E-A7C7386CB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88" y="206672"/>
            <a:ext cx="5395428" cy="5418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C20533-2925-D6E6-7DEA-D4B2F01D15D7}"/>
              </a:ext>
            </a:extLst>
          </p:cNvPr>
          <p:cNvSpPr txBox="1"/>
          <p:nvPr/>
        </p:nvSpPr>
        <p:spPr>
          <a:xfrm>
            <a:off x="6913984" y="2883159"/>
            <a:ext cx="4736799" cy="22467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solidFill>
                  <a:srgbClr val="1A437F"/>
                </a:solidFill>
                <a:latin typeface="+mn-lt"/>
              </a:rPr>
              <a:t>Get the students involved!</a:t>
            </a:r>
          </a:p>
          <a:p>
            <a:pPr marL="457200" indent="-45720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Colour coding </a:t>
            </a:r>
          </a:p>
          <a:p>
            <a:pPr marL="457200" indent="-45720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  <a:latin typeface="+mn-lt"/>
              </a:rPr>
              <a:t>Ticking</a:t>
            </a:r>
          </a:p>
          <a:p>
            <a:pPr marL="457200" indent="-45720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Highlighting</a:t>
            </a:r>
          </a:p>
          <a:p>
            <a:pPr marL="457200" indent="-45720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Grouping words </a:t>
            </a:r>
            <a:endParaRPr lang="en-GB" sz="2800" dirty="0">
              <a:solidFill>
                <a:srgbClr val="1A43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3793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33E2FE-861E-F5CF-4519-2DDC57BA4143}"/>
              </a:ext>
            </a:extLst>
          </p:cNvPr>
          <p:cNvSpPr txBox="1"/>
          <p:nvPr/>
        </p:nvSpPr>
        <p:spPr>
          <a:xfrm>
            <a:off x="1105680" y="2528596"/>
            <a:ext cx="3998165" cy="3547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Font typeface="Symbol" panose="05050102010706020507" pitchFamily="18" charset="2"/>
              <a:buChar char=""/>
            </a:pPr>
            <a:r>
              <a:rPr lang="en-GB" sz="3000" b="1" dirty="0">
                <a:solidFill>
                  <a:srgbClr val="1E47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Quizlet</a:t>
            </a:r>
            <a:endParaRPr lang="en-GB" sz="3000" dirty="0">
              <a:solidFill>
                <a:srgbClr val="1E478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Font typeface="Symbol" panose="05050102010706020507" pitchFamily="18" charset="2"/>
              <a:buChar char=""/>
            </a:pPr>
            <a:r>
              <a:rPr lang="en-GB" sz="3000" b="1" dirty="0" err="1">
                <a:solidFill>
                  <a:srgbClr val="1E47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Wordwall</a:t>
            </a:r>
            <a:endParaRPr lang="en-GB" sz="3000" b="1" dirty="0">
              <a:solidFill>
                <a:srgbClr val="1E478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Font typeface="Symbol" panose="05050102010706020507" pitchFamily="18" charset="2"/>
              <a:buChar char=""/>
            </a:pPr>
            <a:r>
              <a:rPr lang="en-GB" sz="3000" b="1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Stack</a:t>
            </a:r>
            <a:endParaRPr lang="en-GB" sz="3000" b="1" dirty="0">
              <a:solidFill>
                <a:srgbClr val="1E478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Font typeface="Symbol" panose="05050102010706020507" pitchFamily="18" charset="2"/>
              <a:buChar char=""/>
            </a:pPr>
            <a:r>
              <a:rPr lang="en-GB" sz="3000" b="1" dirty="0" err="1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Blooket</a:t>
            </a:r>
            <a:endParaRPr lang="en-GB" sz="3000" b="1" dirty="0">
              <a:solidFill>
                <a:srgbClr val="1E478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Font typeface="Symbol" panose="05050102010706020507" pitchFamily="18" charset="2"/>
              <a:buChar char=""/>
            </a:pPr>
            <a:r>
              <a:rPr lang="en-GB" sz="3000" b="1" dirty="0">
                <a:solidFill>
                  <a:srgbClr val="1E47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Kahoot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3000" dirty="0">
              <a:solidFill>
                <a:srgbClr val="1E478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718AE-489D-C03E-8533-6AD13D12C68F}"/>
              </a:ext>
            </a:extLst>
          </p:cNvPr>
          <p:cNvSpPr txBox="1"/>
          <p:nvPr/>
        </p:nvSpPr>
        <p:spPr>
          <a:xfrm>
            <a:off x="732455" y="501134"/>
            <a:ext cx="60975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400" b="1" dirty="0">
                <a:solidFill>
                  <a:srgbClr val="1E47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4400" b="1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tools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8570B6-CD89-C8DB-1B81-8771B772CE18}"/>
              </a:ext>
            </a:extLst>
          </p:cNvPr>
          <p:cNvSpPr txBox="1"/>
          <p:nvPr/>
        </p:nvSpPr>
        <p:spPr>
          <a:xfrm>
            <a:off x="732456" y="1270576"/>
            <a:ext cx="6474590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solidFill>
                  <a:srgbClr val="1A437F"/>
                </a:solidFill>
                <a:latin typeface="+mn-lt"/>
              </a:rPr>
              <a:t>Digital tools help make vocabulary learning</a:t>
            </a:r>
            <a:br>
              <a:rPr lang="en-GB" sz="2800" dirty="0">
                <a:solidFill>
                  <a:srgbClr val="1A437F"/>
                </a:solidFill>
                <a:latin typeface="+mn-lt"/>
              </a:rPr>
            </a:br>
            <a:r>
              <a:rPr lang="en-GB" sz="2800" dirty="0">
                <a:solidFill>
                  <a:srgbClr val="1A437F"/>
                </a:solidFill>
                <a:latin typeface="+mn-lt"/>
              </a:rPr>
              <a:t> fun and tap into our learners love of apps!</a:t>
            </a:r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9ED8A822-A758-B3CC-E086-B5839107D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680" y="3329935"/>
            <a:ext cx="4956436" cy="19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DD626C-4FE4-A5B2-770B-1DF1201A3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7"/>
          <a:stretch/>
        </p:blipFill>
        <p:spPr>
          <a:xfrm>
            <a:off x="8593394" y="86606"/>
            <a:ext cx="3598606" cy="291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68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1718AE-489D-C03E-8533-6AD13D12C68F}"/>
              </a:ext>
            </a:extLst>
          </p:cNvPr>
          <p:cNvSpPr txBox="1"/>
          <p:nvPr/>
        </p:nvSpPr>
        <p:spPr>
          <a:xfrm>
            <a:off x="732455" y="501134"/>
            <a:ext cx="60975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tools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AA794-6CCF-50CF-EBEF-4C1B23ADE210}"/>
              </a:ext>
            </a:extLst>
          </p:cNvPr>
          <p:cNvSpPr txBox="1"/>
          <p:nvPr/>
        </p:nvSpPr>
        <p:spPr>
          <a:xfrm>
            <a:off x="354563" y="4706498"/>
            <a:ext cx="11131421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1A437F"/>
                </a:solidFill>
              </a:rPr>
              <a:t>Whichever one you use, use it consistently!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2AB446-2AB1-7784-A202-34D9637AE25F}"/>
              </a:ext>
            </a:extLst>
          </p:cNvPr>
          <p:cNvSpPr/>
          <p:nvPr/>
        </p:nvSpPr>
        <p:spPr>
          <a:xfrm>
            <a:off x="1895167" y="1791895"/>
            <a:ext cx="882390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1E478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FOMO</a:t>
            </a:r>
          </a:p>
        </p:txBody>
      </p:sp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8E31999C-9B54-7899-A594-5240D66B3ED9}"/>
              </a:ext>
            </a:extLst>
          </p:cNvPr>
          <p:cNvSpPr/>
          <p:nvPr/>
        </p:nvSpPr>
        <p:spPr>
          <a:xfrm>
            <a:off x="3049567" y="1178484"/>
            <a:ext cx="6241918" cy="2817533"/>
          </a:xfrm>
          <a:prstGeom prst="noSmoking">
            <a:avLst>
              <a:gd name="adj" fmla="val 10369"/>
            </a:avLst>
          </a:prstGeom>
          <a:solidFill>
            <a:srgbClr val="C00000"/>
          </a:solidFill>
          <a:ln w="31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9F123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1AEFA-4F38-25E5-5EB5-2A35698EE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63" y="3944432"/>
            <a:ext cx="2911092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4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C21AFB-01A6-A629-5E35-61772F23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46" y="1053026"/>
            <a:ext cx="7669699" cy="4637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2F8EC-17B0-E078-90EC-B0509C893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403" y="1183912"/>
            <a:ext cx="4167609" cy="1622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151580-729D-D288-E4A8-A13E42004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125" y="2999792"/>
            <a:ext cx="3869302" cy="1515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90F664-A4FE-C491-DEB0-49B65724A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520" y="3219432"/>
            <a:ext cx="1386960" cy="419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C56A74-3F16-65BD-F938-A94D4DF89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520" y="3219432"/>
            <a:ext cx="1386960" cy="4191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7EF03B-9386-E1B9-07D0-13ACAA242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93733" cy="9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4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878523-F817-10DD-E4C3-BF04EECB4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169" y="1186661"/>
            <a:ext cx="6559113" cy="3909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14EAF-6D32-A539-9C73-4B5B7B03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23" y="1416216"/>
            <a:ext cx="4526567" cy="269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0AEE18-4911-AD26-107C-7C73F5393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50" y="153766"/>
            <a:ext cx="2761412" cy="1032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616D7F-B5A4-6899-93BF-9414FC71A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277" y="4172219"/>
            <a:ext cx="2625013" cy="154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8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D3B405-8AAB-F837-6B11-322C45474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78" y="1291824"/>
            <a:ext cx="3906030" cy="1997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522BE9-B7F5-F7FC-2CF5-DCAE3368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78" y="3351351"/>
            <a:ext cx="3906030" cy="2095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C3BC89-BF8D-D63B-ED63-244F69117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114" y="428848"/>
            <a:ext cx="2842872" cy="4917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21E8B9-810C-9843-CD1A-A5250FD78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725" y="3248917"/>
            <a:ext cx="3216868" cy="1927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456A0E-7418-3AB7-53D3-15B9AE706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3725" y="800028"/>
            <a:ext cx="3214078" cy="2155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FF98ED-0FB7-B6EB-D1AC-B42408914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922947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2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F935C-0B68-F559-DD07-6A335175E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532"/>
          <a:stretch/>
        </p:blipFill>
        <p:spPr>
          <a:xfrm>
            <a:off x="0" y="0"/>
            <a:ext cx="3470787" cy="5887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23D21-7480-F8AE-FCE1-96D778931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787" y="0"/>
            <a:ext cx="4924403" cy="3293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A2F8A-2762-742D-6384-61486D7CA7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57" b="20"/>
          <a:stretch/>
        </p:blipFill>
        <p:spPr>
          <a:xfrm>
            <a:off x="7443019" y="2365891"/>
            <a:ext cx="4562168" cy="3407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EA2117-ED32-943E-68A6-9B0D72571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705" y="439728"/>
            <a:ext cx="2868967" cy="9662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057A98B-F615-914F-DB71-7BEA1329D600}"/>
                  </a:ext>
                </a:extLst>
              </p14:cNvPr>
              <p14:cNvContentPartPr/>
              <p14:nvPr/>
            </p14:nvContentPartPr>
            <p14:xfrm>
              <a:off x="2763174" y="2015756"/>
              <a:ext cx="360" cy="3593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057A98B-F615-914F-DB71-7BEA1329D6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09174" y="1907756"/>
                <a:ext cx="108000" cy="38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D9E0179-B097-E3D0-FC9A-F228A6CA9A1F}"/>
                  </a:ext>
                </a:extLst>
              </p14:cNvPr>
              <p14:cNvContentPartPr/>
              <p14:nvPr/>
            </p14:nvContentPartPr>
            <p14:xfrm>
              <a:off x="137694" y="2162996"/>
              <a:ext cx="360" cy="3475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D9E0179-B097-E3D0-FC9A-F228A6CA9A1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054" y="2054996"/>
                <a:ext cx="108000" cy="36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46DE820-6645-7634-068D-6A3F501CCE3E}"/>
                  </a:ext>
                </a:extLst>
              </p14:cNvPr>
              <p14:cNvContentPartPr/>
              <p14:nvPr/>
            </p14:nvContentPartPr>
            <p14:xfrm>
              <a:off x="117894" y="2087036"/>
              <a:ext cx="26442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46DE820-6645-7634-068D-6A3F501CCE3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894" y="1979396"/>
                <a:ext cx="2751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8441306-096E-3CBE-E0ED-4D5AB6F96317}"/>
                  </a:ext>
                </a:extLst>
              </p14:cNvPr>
              <p14:cNvContentPartPr/>
              <p14:nvPr/>
            </p14:nvContentPartPr>
            <p14:xfrm>
              <a:off x="206454" y="5440076"/>
              <a:ext cx="2538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8441306-096E-3CBE-E0ED-4D5AB6F9631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2814" y="5332436"/>
                <a:ext cx="264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Arrow: Left 15">
            <a:extLst>
              <a:ext uri="{FF2B5EF4-FFF2-40B4-BE49-F238E27FC236}">
                <a16:creationId xmlns:a16="http://schemas.microsoft.com/office/drawing/2014/main" id="{8B42297E-2B1D-05F6-15B0-46A4837E67DE}"/>
              </a:ext>
            </a:extLst>
          </p:cNvPr>
          <p:cNvSpPr/>
          <p:nvPr/>
        </p:nvSpPr>
        <p:spPr>
          <a:xfrm>
            <a:off x="2999943" y="3841954"/>
            <a:ext cx="1590642" cy="61982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914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ECE52-5146-5C0C-A44C-79ED4BB9D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916" y="589935"/>
            <a:ext cx="6125303" cy="40023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9F3D7-D08B-8DBA-3F10-8FDF24923319}"/>
              </a:ext>
            </a:extLst>
          </p:cNvPr>
          <p:cNvSpPr txBox="1"/>
          <p:nvPr/>
        </p:nvSpPr>
        <p:spPr>
          <a:xfrm>
            <a:off x="363794" y="186813"/>
            <a:ext cx="4424516" cy="200054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4000" b="1" dirty="0">
                <a:solidFill>
                  <a:srgbClr val="1A437F"/>
                </a:solidFill>
                <a:latin typeface="+mn-lt"/>
              </a:rPr>
              <a:t>Monologues</a:t>
            </a:r>
            <a:r>
              <a:rPr lang="en-GB" sz="2800" dirty="0">
                <a:solidFill>
                  <a:srgbClr val="1A437F"/>
                </a:solidFill>
                <a:latin typeface="+mn-lt"/>
              </a:rPr>
              <a:t> </a:t>
            </a:r>
          </a:p>
          <a:p>
            <a:pPr marL="457200" indent="-45720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Spoken production</a:t>
            </a:r>
          </a:p>
          <a:p>
            <a:pPr marL="457200" indent="-45720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Portfolio tasks </a:t>
            </a:r>
          </a:p>
          <a:p>
            <a:pPr marL="457200" indent="-45720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  <a:latin typeface="+mn-lt"/>
              </a:rPr>
              <a:t>CBA prep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C43EB-6D8B-9D5E-C115-FD4532F83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35" y="2379406"/>
            <a:ext cx="4004657" cy="30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59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F01B5-E3BC-D84F-86B0-305742D58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891" y="138247"/>
            <a:ext cx="5476568" cy="2805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314A0-6006-0CC1-9D7B-E366C5AB7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91196" y="2966714"/>
            <a:ext cx="2328921" cy="3253494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652C38-74B0-6FAE-F87D-30C0DAAAE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660" y="3130419"/>
            <a:ext cx="3632897" cy="2709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947C4B-AAE3-9991-6DD0-C24B1E09E8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249" t="4003" r="1249" b="-4003"/>
          <a:stretch/>
        </p:blipFill>
        <p:spPr>
          <a:xfrm>
            <a:off x="377555" y="138247"/>
            <a:ext cx="4518219" cy="3351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E6953F-1019-7761-901D-3F05EF550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783" y="2943319"/>
            <a:ext cx="3863386" cy="285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1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F62CC-E487-F9BF-86B6-6C58036DA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54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AA81D0-5F23-44BB-BB0F-3F187C5E305A}"/>
              </a:ext>
            </a:extLst>
          </p:cNvPr>
          <p:cNvSpPr txBox="1"/>
          <p:nvPr/>
        </p:nvSpPr>
        <p:spPr>
          <a:xfrm>
            <a:off x="568960" y="409694"/>
            <a:ext cx="11308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400" b="1" dirty="0">
                <a:solidFill>
                  <a:srgbClr val="1E4783"/>
                </a:solidFill>
                <a:latin typeface="+mn-lt"/>
              </a:rPr>
              <a:t>4. </a:t>
            </a:r>
            <a:r>
              <a:rPr lang="en-GB" sz="4400" b="1" dirty="0">
                <a:solidFill>
                  <a:srgbClr val="1E4783"/>
                </a:solidFill>
              </a:rPr>
              <a:t>S</a:t>
            </a:r>
            <a:r>
              <a:rPr lang="en-GB" sz="4400" b="1" dirty="0">
                <a:solidFill>
                  <a:srgbClr val="1E4783"/>
                </a:solidFill>
                <a:latin typeface="+mn-lt"/>
              </a:rPr>
              <a:t>entence builders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E2D45-29F0-6BB6-9705-082DE97E0B05}"/>
              </a:ext>
            </a:extLst>
          </p:cNvPr>
          <p:cNvSpPr txBox="1"/>
          <p:nvPr/>
        </p:nvSpPr>
        <p:spPr>
          <a:xfrm>
            <a:off x="426719" y="1483360"/>
            <a:ext cx="576880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solidFill>
                  <a:srgbClr val="1E4783"/>
                </a:solidFill>
                <a:latin typeface="+mj-lt"/>
              </a:rPr>
              <a:t>Detailed sentence builders, allow learners to work independently.</a:t>
            </a:r>
          </a:p>
          <a:p>
            <a:endParaRPr lang="en-IE" sz="2800" b="1" dirty="0">
              <a:solidFill>
                <a:srgbClr val="1E4783"/>
              </a:solidFill>
              <a:latin typeface="+mj-lt"/>
            </a:endParaRPr>
          </a:p>
          <a:p>
            <a:r>
              <a:rPr lang="en-IE" sz="2800" b="1" dirty="0">
                <a:solidFill>
                  <a:srgbClr val="1E4783"/>
                </a:solidFill>
                <a:latin typeface="+mj-lt"/>
              </a:rPr>
              <a:t>They are especially useful in providing all learners with the tools to successfully complete written and oral tasks (the most difficult productive tasks).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95DF4-9021-9A11-B3C3-47FD4255F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59" y="596055"/>
            <a:ext cx="5278122" cy="47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4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C9F58-F242-FD79-FE55-1C741C45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27" y="3778141"/>
            <a:ext cx="2095682" cy="419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EFDF2-5901-0D0F-932F-FCD002DBF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319" y="5089053"/>
            <a:ext cx="3200677" cy="388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D19AA-E84B-4EFE-CFFC-13CA6147A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12" y="5062381"/>
            <a:ext cx="3048264" cy="441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5DCB3F-8A3C-1502-1A47-4A531558E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668" y="3862665"/>
            <a:ext cx="1988992" cy="495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BEBAD5-31FB-B087-19ED-5BE354985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970" y="3858667"/>
            <a:ext cx="2042337" cy="4343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4FBDA7-E936-C0A0-75D7-261B39BEEA64}"/>
              </a:ext>
            </a:extLst>
          </p:cNvPr>
          <p:cNvSpPr txBox="1"/>
          <p:nvPr/>
        </p:nvSpPr>
        <p:spPr>
          <a:xfrm>
            <a:off x="276225" y="1320896"/>
            <a:ext cx="11106150" cy="22467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  <a:latin typeface="+mn-lt"/>
              </a:rPr>
              <a:t>Sentence builders are a low prep but highly adaptable resource</a:t>
            </a:r>
            <a:br>
              <a:rPr lang="en-GB" sz="2800" dirty="0">
                <a:solidFill>
                  <a:srgbClr val="1A437F"/>
                </a:solidFill>
                <a:latin typeface="+mn-lt"/>
              </a:rPr>
            </a:br>
            <a:r>
              <a:rPr lang="en-GB" sz="2800" dirty="0">
                <a:solidFill>
                  <a:srgbClr val="1A437F"/>
                </a:solidFill>
                <a:latin typeface="+mn-lt"/>
              </a:rPr>
              <a:t> which allow learners to practice the 5 key skills.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1A437F"/>
              </a:solidFill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They are a great way to build differentiation into lessons in the language classroom.</a:t>
            </a:r>
            <a:endParaRPr lang="en-GB" sz="2800" dirty="0">
              <a:solidFill>
                <a:srgbClr val="1A437F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90BF64-710F-7151-82F6-36EAFA9F6753}"/>
              </a:ext>
            </a:extLst>
          </p:cNvPr>
          <p:cNvSpPr txBox="1"/>
          <p:nvPr/>
        </p:nvSpPr>
        <p:spPr>
          <a:xfrm>
            <a:off x="523875" y="455792"/>
            <a:ext cx="114585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400" b="1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flexible resource</a:t>
            </a:r>
            <a:endParaRPr lang="en-GB" sz="4400" b="1" dirty="0">
              <a:solidFill>
                <a:srgbClr val="1E478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7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97F608-34C6-7D46-934F-25BE3AD93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01" y="208042"/>
            <a:ext cx="4932622" cy="1414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7337A-095C-E978-BBE8-02EA8FABF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7" r="5136"/>
          <a:stretch/>
        </p:blipFill>
        <p:spPr>
          <a:xfrm>
            <a:off x="255639" y="2153265"/>
            <a:ext cx="6449961" cy="3077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08B09-D398-7C0D-1D64-220120E9F3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9" t="3041" b="-3041"/>
          <a:stretch/>
        </p:blipFill>
        <p:spPr>
          <a:xfrm>
            <a:off x="6996580" y="208042"/>
            <a:ext cx="4939781" cy="2264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4BDB75-6450-5245-E59F-8C9597B2C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26"/>
          <a:stretch/>
        </p:blipFill>
        <p:spPr>
          <a:xfrm>
            <a:off x="6996580" y="2689124"/>
            <a:ext cx="4754165" cy="2827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A01388-E9CC-7D35-D29E-271CC6877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1640" y="1203233"/>
            <a:ext cx="3126812" cy="83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5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4B892-F727-D35C-AA47-194B569A5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00596" cy="3796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C2675-B906-139C-9109-4A85407CF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23" y="2884911"/>
            <a:ext cx="6332975" cy="2900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FC802-19B0-2287-F121-815F98123D19}"/>
              </a:ext>
            </a:extLst>
          </p:cNvPr>
          <p:cNvSpPr txBox="1"/>
          <p:nvPr/>
        </p:nvSpPr>
        <p:spPr>
          <a:xfrm>
            <a:off x="7791061" y="569167"/>
            <a:ext cx="2894575" cy="224676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  <a:latin typeface="+mn-lt"/>
              </a:rPr>
              <a:t>Classwork</a:t>
            </a:r>
          </a:p>
          <a:p>
            <a:pPr marL="285750" indent="-28575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Pair/Group work</a:t>
            </a:r>
            <a:endParaRPr lang="en-GB" sz="2800" dirty="0">
              <a:solidFill>
                <a:srgbClr val="1A437F"/>
              </a:solidFill>
              <a:latin typeface="+mn-lt"/>
            </a:endParaRPr>
          </a:p>
          <a:p>
            <a:pPr marL="285750" indent="-28575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Homework</a:t>
            </a:r>
          </a:p>
          <a:p>
            <a:pPr marL="285750" indent="-28575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  <a:latin typeface="+mn-lt"/>
              </a:rPr>
              <a:t>Revision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8FDD1-8403-2038-813A-1ADEFFAA9477}"/>
              </a:ext>
            </a:extLst>
          </p:cNvPr>
          <p:cNvSpPr txBox="1"/>
          <p:nvPr/>
        </p:nvSpPr>
        <p:spPr>
          <a:xfrm>
            <a:off x="305578" y="4313864"/>
            <a:ext cx="44343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Alternative assessment – </a:t>
            </a:r>
            <a:br>
              <a:rPr lang="en-GB" sz="2800" dirty="0">
                <a:solidFill>
                  <a:srgbClr val="1A437F"/>
                </a:solidFill>
              </a:rPr>
            </a:br>
            <a:r>
              <a:rPr lang="en-GB" sz="2800" dirty="0">
                <a:solidFill>
                  <a:srgbClr val="1A437F"/>
                </a:solidFill>
              </a:rPr>
              <a:t>open book tests </a:t>
            </a:r>
          </a:p>
        </p:txBody>
      </p:sp>
    </p:spTree>
    <p:extLst>
      <p:ext uri="{BB962C8B-B14F-4D97-AF65-F5344CB8AC3E}">
        <p14:creationId xmlns:p14="http://schemas.microsoft.com/office/powerpoint/2010/main" val="769263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CD497-CEBB-14AA-1754-160331D0C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75" y="1317032"/>
            <a:ext cx="3686591" cy="42239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4DF4C-A4D3-F86A-7EA4-1A57E9295A07}"/>
              </a:ext>
            </a:extLst>
          </p:cNvPr>
          <p:cNvSpPr txBox="1"/>
          <p:nvPr/>
        </p:nvSpPr>
        <p:spPr>
          <a:xfrm>
            <a:off x="606490" y="167951"/>
            <a:ext cx="4130398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solidFill>
                  <a:srgbClr val="1A437F"/>
                </a:solidFill>
                <a:latin typeface="+mn-lt"/>
              </a:rPr>
              <a:t>Portfolio pieces</a:t>
            </a:r>
          </a:p>
          <a:p>
            <a:pPr algn="l"/>
            <a:r>
              <a:rPr lang="en-GB" sz="2800" dirty="0" err="1">
                <a:solidFill>
                  <a:srgbClr val="1A437F"/>
                </a:solidFill>
              </a:rPr>
              <a:t>Tâches</a:t>
            </a:r>
            <a:r>
              <a:rPr lang="en-GB" sz="2800" dirty="0">
                <a:solidFill>
                  <a:srgbClr val="1A437F"/>
                </a:solidFill>
              </a:rPr>
              <a:t> </a:t>
            </a:r>
            <a:r>
              <a:rPr lang="en-GB" sz="2800" dirty="0" err="1">
                <a:solidFill>
                  <a:srgbClr val="1A437F"/>
                </a:solidFill>
              </a:rPr>
              <a:t>clés</a:t>
            </a:r>
            <a:endParaRPr lang="en-GB" sz="2800" dirty="0">
              <a:solidFill>
                <a:srgbClr val="1A437F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D9C1C-A658-C664-990F-2C4FB0BC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122" y="429561"/>
            <a:ext cx="6018307" cy="3046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A3C8FC-39B1-D82F-D660-AF8FF0C2A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7"/>
          <a:stretch/>
        </p:blipFill>
        <p:spPr>
          <a:xfrm>
            <a:off x="5155131" y="3475781"/>
            <a:ext cx="5948297" cy="21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8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5CE9A9-4F39-4C67-17B8-CEE91A80F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0" y="-104678"/>
            <a:ext cx="8512278" cy="2857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8E5D4-FD12-4A79-2AD3-A03D5A645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7" r="3631"/>
          <a:stretch/>
        </p:blipFill>
        <p:spPr>
          <a:xfrm>
            <a:off x="4512906" y="2342631"/>
            <a:ext cx="7679094" cy="3525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0543B-2A0D-2CF4-DA7F-76C55028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59" y="3267404"/>
            <a:ext cx="1615580" cy="472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259D2C-479F-BFFE-363F-EC0F6E333DD7}"/>
              </a:ext>
            </a:extLst>
          </p:cNvPr>
          <p:cNvSpPr txBox="1"/>
          <p:nvPr/>
        </p:nvSpPr>
        <p:spPr>
          <a:xfrm>
            <a:off x="643812" y="4105468"/>
            <a:ext cx="1782147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  <a:latin typeface="+mn-lt"/>
              </a:rPr>
              <a:t>Blog</a:t>
            </a:r>
          </a:p>
          <a:p>
            <a:pPr marL="457200" indent="-45720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Email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4A1BC-FA34-6C2B-16A1-6F022CB42AD5}"/>
              </a:ext>
            </a:extLst>
          </p:cNvPr>
          <p:cNvSpPr txBox="1"/>
          <p:nvPr/>
        </p:nvSpPr>
        <p:spPr>
          <a:xfrm>
            <a:off x="8994709" y="705137"/>
            <a:ext cx="2761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9F123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A437F"/>
                </a:solidFill>
              </a:rPr>
              <a:t>CBA Prep</a:t>
            </a:r>
            <a:r>
              <a:rPr lang="en-GB" sz="2800" dirty="0">
                <a:solidFill>
                  <a:srgbClr val="1A437F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4563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1718AE-489D-C03E-8533-6AD13D12C68F}"/>
              </a:ext>
            </a:extLst>
          </p:cNvPr>
          <p:cNvSpPr txBox="1"/>
          <p:nvPr/>
        </p:nvSpPr>
        <p:spPr>
          <a:xfrm>
            <a:off x="732454" y="501134"/>
            <a:ext cx="9633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400" b="1" dirty="0">
                <a:solidFill>
                  <a:srgbClr val="1E47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4400" b="1" dirty="0">
                <a:solidFill>
                  <a:srgbClr val="1E47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sz="4400" b="1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ecycling and revisiting 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8570B6-CD89-C8DB-1B81-8771B772CE18}"/>
              </a:ext>
            </a:extLst>
          </p:cNvPr>
          <p:cNvSpPr txBox="1"/>
          <p:nvPr/>
        </p:nvSpPr>
        <p:spPr>
          <a:xfrm>
            <a:off x="732455" y="1574273"/>
            <a:ext cx="6454926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solidFill>
                  <a:srgbClr val="1A437F"/>
                </a:solidFill>
              </a:rPr>
              <a:t>In order to really internalise vocabulary, we must present our leaners with opportunities to recycle and revisit previous learned words on a regular basis.  </a:t>
            </a:r>
            <a:endParaRPr lang="en-GB" sz="2800" dirty="0">
              <a:solidFill>
                <a:srgbClr val="1A437F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1EFCA-A86F-ECF1-F6B7-EFF7F5A66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368" y="1416956"/>
            <a:ext cx="2714459" cy="4241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0112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E01ABB-A52A-603B-D055-9C26B1667C97}"/>
              </a:ext>
            </a:extLst>
          </p:cNvPr>
          <p:cNvSpPr txBox="1"/>
          <p:nvPr/>
        </p:nvSpPr>
        <p:spPr>
          <a:xfrm>
            <a:off x="513183" y="406583"/>
            <a:ext cx="11840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E4783"/>
                </a:solidFill>
              </a:rPr>
              <a:t>Recycling: Provide learners with opportunities to use/see the vocabulary in different contexts and settings.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57DCE-BE35-E527-C999-EE6C9A04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11" y="2322206"/>
            <a:ext cx="3276602" cy="106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D98995-F895-7FED-B170-B92CD6DA6521}"/>
              </a:ext>
            </a:extLst>
          </p:cNvPr>
          <p:cNvSpPr txBox="1"/>
          <p:nvPr/>
        </p:nvSpPr>
        <p:spPr>
          <a:xfrm>
            <a:off x="465727" y="1706587"/>
            <a:ext cx="4135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dirty="0">
                <a:solidFill>
                  <a:srgbClr val="1A437F"/>
                </a:solidFill>
              </a:rPr>
              <a:t>Accessible News Websites </a:t>
            </a:r>
            <a:endParaRPr lang="en-GB" sz="2800" dirty="0">
              <a:solidFill>
                <a:srgbClr val="1A437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910B00-AF8C-9F5C-5D1A-7C5E953C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56" y="2405096"/>
            <a:ext cx="4546992" cy="3125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3D0BD3-78A6-87E5-E504-20DF2F92F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274" y="1711268"/>
            <a:ext cx="2147012" cy="1221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781E35-5899-0EF1-4DC7-E12BDB5CF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27" y="3721964"/>
            <a:ext cx="4837470" cy="169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13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E01ABB-A52A-603B-D055-9C26B1667C97}"/>
              </a:ext>
            </a:extLst>
          </p:cNvPr>
          <p:cNvSpPr txBox="1"/>
          <p:nvPr/>
        </p:nvSpPr>
        <p:spPr>
          <a:xfrm>
            <a:off x="513183" y="406583"/>
            <a:ext cx="11840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E4783"/>
                </a:solidFill>
              </a:rPr>
              <a:t>Revisiting: Helps learner’s brains to form long-term memories of vocabulary and structures.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98995-F895-7FED-B170-B92CD6DA6521}"/>
              </a:ext>
            </a:extLst>
          </p:cNvPr>
          <p:cNvSpPr txBox="1"/>
          <p:nvPr/>
        </p:nvSpPr>
        <p:spPr>
          <a:xfrm>
            <a:off x="209939" y="1769458"/>
            <a:ext cx="3559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dirty="0">
                <a:solidFill>
                  <a:srgbClr val="1A437F"/>
                </a:solidFill>
              </a:rPr>
              <a:t>Creating flash cards</a:t>
            </a:r>
            <a:endParaRPr lang="en-GB" sz="2800" dirty="0">
              <a:solidFill>
                <a:srgbClr val="1A437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2498C1-F05E-B184-B226-C208A554F831}"/>
              </a:ext>
            </a:extLst>
          </p:cNvPr>
          <p:cNvSpPr txBox="1"/>
          <p:nvPr/>
        </p:nvSpPr>
        <p:spPr>
          <a:xfrm>
            <a:off x="4889242" y="1940767"/>
            <a:ext cx="288665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solidFill>
                  <a:srgbClr val="1A437F"/>
                </a:solidFill>
                <a:latin typeface="+mn-lt"/>
              </a:rPr>
              <a:t>Duolingo</a:t>
            </a:r>
            <a:r>
              <a:rPr lang="en-GB" dirty="0">
                <a:latin typeface="+mn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824C9-2D84-DA96-8533-89C07A44F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49559" y="2838026"/>
            <a:ext cx="2611722" cy="1305861"/>
          </a:xfrm>
          <a:prstGeom prst="rect">
            <a:avLst/>
          </a:prstGeom>
        </p:spPr>
      </p:pic>
      <p:pic>
        <p:nvPicPr>
          <p:cNvPr id="1026" name="Picture 2" descr="d35aaqx5ub95lt.cloudfront.net/images/f2a2e608c8548...">
            <a:extLst>
              <a:ext uri="{FF2B5EF4-FFF2-40B4-BE49-F238E27FC236}">
                <a16:creationId xmlns:a16="http://schemas.microsoft.com/office/drawing/2014/main" id="{8702465B-059E-AF48-0B19-BA08BA288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05" y="2838026"/>
            <a:ext cx="2355395" cy="235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10124-DFE4-EFFF-A1BF-0C8C99A23F5D}"/>
              </a:ext>
            </a:extLst>
          </p:cNvPr>
          <p:cNvSpPr txBox="1"/>
          <p:nvPr/>
        </p:nvSpPr>
        <p:spPr>
          <a:xfrm>
            <a:off x="8355905" y="2576416"/>
            <a:ext cx="2424062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1A437F"/>
                </a:solidFill>
                <a:latin typeface="+mn-lt"/>
              </a:rPr>
              <a:t>AFL – Mini-quiz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5A4803-ECFE-14F7-5874-A75B168B2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155" y="3333967"/>
            <a:ext cx="1675295" cy="20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54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9D847-4868-46C2-B270-758FDA69C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1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9D847-4868-46C2-B270-758FDA69C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7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5207F-1BF9-59B4-E106-E7F1AE9F9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3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ellow screen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C5416909-915D-0FFE-832E-A9671A223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20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2C4F6-2810-8CF9-687A-E10EF0BB8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86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8FB9EA-9758-D049-BA46-CB19031E430D}"/>
              </a:ext>
            </a:extLst>
          </p:cNvPr>
          <p:cNvSpPr txBox="1"/>
          <p:nvPr/>
        </p:nvSpPr>
        <p:spPr>
          <a:xfrm>
            <a:off x="578496" y="1402653"/>
            <a:ext cx="6736703" cy="401313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514350" indent="-514350" algn="l">
              <a:spcAft>
                <a:spcPts val="1800"/>
              </a:spcAft>
              <a:buClr>
                <a:srgbClr val="3F3153"/>
              </a:buClr>
              <a:buSzPct val="80000"/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</a:rPr>
              <a:t>Trying to motivate 28+ learners of varying abilities to continually learn and revise vocabulary. </a:t>
            </a:r>
          </a:p>
          <a:p>
            <a:pPr marL="514350" indent="-514350" algn="l">
              <a:spcAft>
                <a:spcPts val="1800"/>
              </a:spcAft>
              <a:buClr>
                <a:srgbClr val="3F3153"/>
              </a:buClr>
              <a:buSzPct val="80000"/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n-lt"/>
              </a:rPr>
              <a:t>Keeping learners engaged and on task. </a:t>
            </a:r>
          </a:p>
          <a:p>
            <a:pPr marL="514350" indent="-514350" algn="l">
              <a:spcAft>
                <a:spcPts val="1800"/>
              </a:spcAft>
              <a:buClr>
                <a:srgbClr val="3F3153"/>
              </a:buClr>
              <a:buSzPct val="80000"/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</a:rPr>
              <a:t>Teaching the ‘tik-</a:t>
            </a:r>
            <a:r>
              <a:rPr lang="en-US" sz="2800" dirty="0" err="1">
                <a:solidFill>
                  <a:srgbClr val="1E4783"/>
                </a:solidFill>
              </a:rPr>
              <a:t>tok</a:t>
            </a:r>
            <a:r>
              <a:rPr lang="en-US" sz="2800" dirty="0">
                <a:solidFill>
                  <a:srgbClr val="1E4783"/>
                </a:solidFill>
              </a:rPr>
              <a:t>’ generation. </a:t>
            </a:r>
          </a:p>
          <a:p>
            <a:pPr marL="514350" indent="-514350">
              <a:spcAft>
                <a:spcPts val="1800"/>
              </a:spcAft>
              <a:buClr>
                <a:srgbClr val="3F3153"/>
              </a:buClr>
              <a:buSzPct val="80000"/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n-lt"/>
              </a:rPr>
              <a:t>Encouraging </a:t>
            </a:r>
            <a:r>
              <a:rPr lang="en-US" sz="2800" dirty="0">
                <a:solidFill>
                  <a:srgbClr val="1E4783"/>
                </a:solidFill>
              </a:rPr>
              <a:t>students to work independently and self reflect .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F3A3C56-337E-C149-B200-1DE8C8B62E3C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4783"/>
                </a:solidFill>
                <a:latin typeface="+mn-lt"/>
              </a:rPr>
              <a:t>The main challenges of teaching 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9F616-97B8-2CA8-82E1-7527D196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697" y="1288190"/>
            <a:ext cx="3850806" cy="4013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587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57EAA6-FCDD-F00F-05B1-F58F4B4F89F2}"/>
              </a:ext>
            </a:extLst>
          </p:cNvPr>
          <p:cNvSpPr txBox="1"/>
          <p:nvPr/>
        </p:nvSpPr>
        <p:spPr>
          <a:xfrm>
            <a:off x="314959" y="457200"/>
            <a:ext cx="11877041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fontAlgn="base"/>
            <a:r>
              <a:rPr lang="en-GB" sz="4000" b="1" dirty="0">
                <a:solidFill>
                  <a:srgbClr val="1E4783"/>
                </a:solidFill>
                <a:ea typeface="+mj-ea"/>
                <a:cs typeface="+mj-cs"/>
              </a:rPr>
              <a:t>Strategies to Help Students Learn Vocabulary </a:t>
            </a:r>
          </a:p>
          <a:p>
            <a:pPr algn="l"/>
            <a:endParaRPr lang="en-GB" sz="4400" dirty="0">
              <a:solidFill>
                <a:srgbClr val="1E478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431AA-B65D-895E-0CE4-ABC2185BB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2" t="8812" r="8167" b="5211"/>
          <a:stretch/>
        </p:blipFill>
        <p:spPr>
          <a:xfrm>
            <a:off x="7781731" y="3064986"/>
            <a:ext cx="3564293" cy="2440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777865-186F-D647-D8F2-9647468CB012}"/>
              </a:ext>
            </a:extLst>
          </p:cNvPr>
          <p:cNvSpPr txBox="1"/>
          <p:nvPr/>
        </p:nvSpPr>
        <p:spPr>
          <a:xfrm>
            <a:off x="1037356" y="1520890"/>
            <a:ext cx="11105710" cy="2950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3000" b="1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0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activating prior knowledge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30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receptive and productive vocabulary learning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30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digital tools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30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sentence builders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30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recycling and revisiting vocabulary</a:t>
            </a:r>
          </a:p>
        </p:txBody>
      </p:sp>
    </p:spTree>
    <p:extLst>
      <p:ext uri="{BB962C8B-B14F-4D97-AF65-F5344CB8AC3E}">
        <p14:creationId xmlns:p14="http://schemas.microsoft.com/office/powerpoint/2010/main" val="3270240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61FD67-2807-0517-0AF2-E7C0F9712D0A}"/>
              </a:ext>
            </a:extLst>
          </p:cNvPr>
          <p:cNvSpPr txBox="1"/>
          <p:nvPr/>
        </p:nvSpPr>
        <p:spPr>
          <a:xfrm>
            <a:off x="465363" y="333184"/>
            <a:ext cx="87917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1E4783"/>
                </a:solidFill>
                <a:ea typeface="+mj-ea"/>
                <a:cs typeface="+mj-cs"/>
              </a:rPr>
              <a:t>1. </a:t>
            </a:r>
            <a:r>
              <a:rPr lang="en-US" sz="4000" b="1" dirty="0" err="1">
                <a:solidFill>
                  <a:srgbClr val="1E4783"/>
                </a:solidFill>
                <a:ea typeface="+mj-ea"/>
                <a:cs typeface="+mj-cs"/>
              </a:rPr>
              <a:t>Activa</a:t>
            </a:r>
            <a:r>
              <a:rPr lang="en-GB" sz="4000" b="1" dirty="0">
                <a:solidFill>
                  <a:srgbClr val="1E4783"/>
                </a:solidFill>
                <a:ea typeface="+mj-ea"/>
                <a:cs typeface="+mj-cs"/>
              </a:rPr>
              <a:t>ting prior knowledge</a:t>
            </a:r>
          </a:p>
          <a:p>
            <a:endParaRPr lang="en-US" sz="4000" b="1" dirty="0">
              <a:solidFill>
                <a:srgbClr val="1E4783"/>
              </a:solidFill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A5BD2-43A8-0ECC-EAE8-A3554D3E3437}"/>
              </a:ext>
            </a:extLst>
          </p:cNvPr>
          <p:cNvSpPr txBox="1"/>
          <p:nvPr/>
        </p:nvSpPr>
        <p:spPr>
          <a:xfrm>
            <a:off x="559837" y="1362269"/>
            <a:ext cx="8416211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solidFill>
                  <a:srgbClr val="1E4783"/>
                </a:solidFill>
              </a:rPr>
              <a:t>Activating prior knowledge is a technique where students are encouraged to revisit what they already know about a topic before they are taught new information.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46F83-9992-7E7B-57BA-394DB9BB8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710" y="-91324"/>
            <a:ext cx="2952289" cy="2871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75E3C1-A87B-F9CD-41BE-078FED4C6D69}"/>
              </a:ext>
            </a:extLst>
          </p:cNvPr>
          <p:cNvSpPr txBox="1"/>
          <p:nvPr/>
        </p:nvSpPr>
        <p:spPr>
          <a:xfrm>
            <a:off x="465363" y="3454520"/>
            <a:ext cx="334035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rgbClr val="9F1231"/>
                </a:solidFill>
                <a:latin typeface="Congenial Black" panose="020F0502020204030204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Brainstorming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35A6E5-2DEB-8C72-49C7-E34D8F82D401}"/>
              </a:ext>
            </a:extLst>
          </p:cNvPr>
          <p:cNvSpPr txBox="1"/>
          <p:nvPr/>
        </p:nvSpPr>
        <p:spPr>
          <a:xfrm>
            <a:off x="6066808" y="3387462"/>
            <a:ext cx="351764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rgbClr val="9F1231"/>
                </a:solidFill>
                <a:latin typeface="Congenial Black" panose="02000503040000020004" pitchFamily="2" charset="0"/>
              </a:rPr>
              <a:t>Mind maps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7E5B5-DCD6-47C0-0B31-E729E2FE2B53}"/>
              </a:ext>
            </a:extLst>
          </p:cNvPr>
          <p:cNvSpPr txBox="1"/>
          <p:nvPr/>
        </p:nvSpPr>
        <p:spPr>
          <a:xfrm>
            <a:off x="1996751" y="4385389"/>
            <a:ext cx="2957805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rgbClr val="9F1231"/>
                </a:solidFill>
                <a:latin typeface="Congenial Black" panose="02000503040000020004" pitchFamily="2" charset="0"/>
              </a:rPr>
              <a:t>KWL Charts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05DA38-0492-ABA0-F8C5-5B950C540911}"/>
              </a:ext>
            </a:extLst>
          </p:cNvPr>
          <p:cNvSpPr txBox="1"/>
          <p:nvPr/>
        </p:nvSpPr>
        <p:spPr>
          <a:xfrm>
            <a:off x="6587412" y="4677776"/>
            <a:ext cx="4128442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rgbClr val="9F1231"/>
                </a:solidFill>
                <a:latin typeface="Congenial Black" panose="02000503040000020004" pitchFamily="2" charset="0"/>
              </a:rPr>
              <a:t>Anticipation Guides</a:t>
            </a:r>
          </a:p>
        </p:txBody>
      </p:sp>
    </p:spTree>
    <p:extLst>
      <p:ext uri="{BB962C8B-B14F-4D97-AF65-F5344CB8AC3E}">
        <p14:creationId xmlns:p14="http://schemas.microsoft.com/office/powerpoint/2010/main" val="278872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BA5BD2-43A8-0ECC-EAE8-A3554D3E3437}"/>
              </a:ext>
            </a:extLst>
          </p:cNvPr>
          <p:cNvSpPr txBox="1"/>
          <p:nvPr/>
        </p:nvSpPr>
        <p:spPr>
          <a:xfrm>
            <a:off x="383458" y="1071717"/>
            <a:ext cx="9399639" cy="551368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28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helps learners use their own personal, educational and cultural knowledge to connect new material to familiar concepts.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28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Learners can use what they already know as the foundation for new ideas and learning.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28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revisiting prior knowledge, learners improve their recalled learning.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28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start to see connections between past, current and future learning.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1E4783"/>
              </a:solidFill>
            </a:endParaRPr>
          </a:p>
          <a:p>
            <a:pPr algn="l"/>
            <a:endParaRPr lang="en-GB" sz="2800" dirty="0">
              <a:solidFill>
                <a:srgbClr val="1E478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96D8B-79A5-153F-FA99-177C6DB9B3DE}"/>
              </a:ext>
            </a:extLst>
          </p:cNvPr>
          <p:cNvSpPr txBox="1"/>
          <p:nvPr/>
        </p:nvSpPr>
        <p:spPr>
          <a:xfrm>
            <a:off x="102637" y="269662"/>
            <a:ext cx="117161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dirty="0">
                <a:solidFill>
                  <a:srgbClr val="1E4783"/>
                </a:solidFill>
              </a:rPr>
              <a:t>Benefits of using activities to activate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246054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2F9A2C-EF5C-D1F0-9A00-23CBAF6A8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71" y="681136"/>
            <a:ext cx="5690231" cy="4404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3051EA-F83F-48AF-C186-333A09E38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81136"/>
            <a:ext cx="6065357" cy="4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54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AA81D0-5F23-44BB-BB0F-3F187C5E305A}"/>
              </a:ext>
            </a:extLst>
          </p:cNvPr>
          <p:cNvSpPr txBox="1"/>
          <p:nvPr/>
        </p:nvSpPr>
        <p:spPr>
          <a:xfrm>
            <a:off x="363686" y="363041"/>
            <a:ext cx="1182831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1E4783"/>
                </a:solidFill>
              </a:rPr>
              <a:t>2. R</a:t>
            </a:r>
            <a:r>
              <a:rPr lang="en-GB" sz="4400" b="1" i="0" dirty="0">
                <a:solidFill>
                  <a:srgbClr val="1E4783"/>
                </a:solidFill>
                <a:effectLst/>
              </a:rPr>
              <a:t>eceptive and productive vocabulary learning</a:t>
            </a:r>
          </a:p>
          <a:p>
            <a:pPr algn="l"/>
            <a:endParaRPr lang="en-GB" sz="4400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36E56A-6084-9934-2671-F9A62E2A7577}"/>
              </a:ext>
            </a:extLst>
          </p:cNvPr>
          <p:cNvSpPr txBox="1"/>
          <p:nvPr/>
        </p:nvSpPr>
        <p:spPr>
          <a:xfrm>
            <a:off x="363686" y="1321914"/>
            <a:ext cx="10756598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rgbClr val="1A437F"/>
                </a:solidFill>
                <a:latin typeface="+mn-lt"/>
              </a:rPr>
              <a:t>Differentiation</a:t>
            </a:r>
            <a:r>
              <a:rPr lang="en-GB" sz="2800" dirty="0">
                <a:solidFill>
                  <a:srgbClr val="1A437F"/>
                </a:solidFill>
                <a:latin typeface="+mn-lt"/>
              </a:rPr>
              <a:t>: categorising vocabulary</a:t>
            </a:r>
            <a:r>
              <a:rPr lang="en-GB" sz="2800" dirty="0">
                <a:solidFill>
                  <a:srgbClr val="1A437F"/>
                </a:solidFill>
              </a:rPr>
              <a:t> </a:t>
            </a:r>
            <a:r>
              <a:rPr lang="en-GB" sz="2800" dirty="0">
                <a:solidFill>
                  <a:srgbClr val="1A437F"/>
                </a:solidFill>
                <a:latin typeface="+mn-lt"/>
              </a:rPr>
              <a:t>to help students</a:t>
            </a:r>
            <a:r>
              <a:rPr lang="en-GB" sz="2800" dirty="0">
                <a:solidFill>
                  <a:srgbClr val="1A437F"/>
                </a:solidFill>
              </a:rPr>
              <a:t> </a:t>
            </a:r>
            <a:r>
              <a:rPr lang="en-GB" sz="2800" dirty="0">
                <a:solidFill>
                  <a:srgbClr val="1A437F"/>
                </a:solidFill>
                <a:latin typeface="+mn-lt"/>
              </a:rPr>
              <a:t>cope with learning overload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235BE2-2513-49F4-6950-AEE7F35539EA}"/>
              </a:ext>
            </a:extLst>
          </p:cNvPr>
          <p:cNvSpPr txBox="1"/>
          <p:nvPr/>
        </p:nvSpPr>
        <p:spPr>
          <a:xfrm>
            <a:off x="235974" y="2359742"/>
            <a:ext cx="4522839" cy="340163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28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Receptive vocabulary</a:t>
            </a:r>
            <a:br>
              <a:rPr lang="en-GB" sz="28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words that you understand when you read or hear them.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9F1231"/>
              </a:buClr>
              <a:buSzPct val="100000"/>
              <a:buFont typeface="Symbol" panose="05050102010706020507" pitchFamily="18" charset="2"/>
              <a:buChar char=""/>
            </a:pPr>
            <a:r>
              <a:rPr lang="en-GB" sz="28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Productive vocabulary</a:t>
            </a:r>
            <a:br>
              <a:rPr lang="en-GB" sz="28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rgbClr val="1E47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words that you use when writing or talking.</a:t>
            </a:r>
          </a:p>
        </p:txBody>
      </p:sp>
      <p:pic>
        <p:nvPicPr>
          <p:cNvPr id="1026" name="Picture 2" descr="What are language “skills”? – Net Languages Blog">
            <a:extLst>
              <a:ext uri="{FF2B5EF4-FFF2-40B4-BE49-F238E27FC236}">
                <a16:creationId xmlns:a16="http://schemas.microsoft.com/office/drawing/2014/main" id="{2E24627F-9361-3E9D-4174-2A9809E4C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/>
          <a:stretch/>
        </p:blipFill>
        <p:spPr bwMode="auto">
          <a:xfrm>
            <a:off x="5586670" y="2098193"/>
            <a:ext cx="5258311" cy="34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6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D1825694-7590-1949-9300-78C28767D24A}" vid="{ACB7304C-F511-BC43-9D27-759DE0EFA4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a5c73b4-c157-48df-acae-ddc704350bc4">
      <UserInfo>
        <DisplayName>Conor Walker</DisplayName>
        <AccountId>46</AccountId>
        <AccountType/>
      </UserInfo>
    </SharedWithUsers>
    <_activity xmlns="db6711b2-5550-402a-9db1-5cd8bf9515d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DC06D932342E4DB986EBC8F8A81AB1" ma:contentTypeVersion="18" ma:contentTypeDescription="Create a new document." ma:contentTypeScope="" ma:versionID="7263402c01962af978f33b9037c35a8d">
  <xsd:schema xmlns:xsd="http://www.w3.org/2001/XMLSchema" xmlns:xs="http://www.w3.org/2001/XMLSchema" xmlns:p="http://schemas.microsoft.com/office/2006/metadata/properties" xmlns:ns3="4a5c73b4-c157-48df-acae-ddc704350bc4" xmlns:ns4="db6711b2-5550-402a-9db1-5cd8bf9515d5" targetNamespace="http://schemas.microsoft.com/office/2006/metadata/properties" ma:root="true" ma:fieldsID="14e300bb17be90c462daf425c2aa7afb" ns3:_="" ns4:_="">
    <xsd:import namespace="4a5c73b4-c157-48df-acae-ddc704350bc4"/>
    <xsd:import namespace="db6711b2-5550-402a-9db1-5cd8bf9515d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5c73b4-c157-48df-acae-ddc704350bc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711b2-5550-402a-9db1-5cd8bf951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0DAA58-DADB-4310-963A-3E15119B19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C0296E-9AB3-4914-AC66-FE35911DEA18}">
  <ds:schemaRefs>
    <ds:schemaRef ds:uri="http://purl.org/dc/elements/1.1/"/>
    <ds:schemaRef ds:uri="4a5c73b4-c157-48df-acae-ddc704350bc4"/>
    <ds:schemaRef ds:uri="db6711b2-5550-402a-9db1-5cd8bf9515d5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560B3DC-3086-4FC4-8274-A67D88B21A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5c73b4-c157-48df-acae-ddc704350bc4"/>
    <ds:schemaRef ds:uri="db6711b2-5550-402a-9db1-5cd8bf951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7095</TotalTime>
  <Words>471</Words>
  <Application>Microsoft Office PowerPoint</Application>
  <PresentationFormat>Widescreen</PresentationFormat>
  <Paragraphs>81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Congenial Black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O'Keeffe</dc:creator>
  <cp:lastModifiedBy>D Murphy</cp:lastModifiedBy>
  <cp:revision>31</cp:revision>
  <dcterms:created xsi:type="dcterms:W3CDTF">2021-10-04T12:15:27Z</dcterms:created>
  <dcterms:modified xsi:type="dcterms:W3CDTF">2024-03-12T20:04:22Z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0x0101001BDC06D932342E4DB986EBC8F8A81AB1</vt:lpwstr>
  </property>
  <property fmtid="{D5CDD505-2E9C-101B-9397-08002B2CF9AE}" pid="3" name="MediaServiceImageTags">
    <vt:lpwstr/>
  </property>
</Properties>
</file>