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63" r:id="rId3"/>
    <p:sldId id="277" r:id="rId4"/>
    <p:sldId id="265" r:id="rId5"/>
    <p:sldId id="257" r:id="rId6"/>
    <p:sldId id="267" r:id="rId7"/>
    <p:sldId id="259" r:id="rId8"/>
    <p:sldId id="266" r:id="rId9"/>
    <p:sldId id="260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0688638" cy="7562850"/>
  <p:notesSz cx="6858000" cy="9144000"/>
  <p:defaultTextStyle>
    <a:defPPr>
      <a:defRPr lang="en-US"/>
    </a:defPPr>
    <a:lvl1pPr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520700" indent="-63500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1041400" indent="-127000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563688" indent="-192088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2084388" indent="-255588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8">
          <p15:clr>
            <a:srgbClr val="A4A3A4"/>
          </p15:clr>
        </p15:guide>
        <p15:guide id="2" pos="638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Harman" initials="" lastIdx="7" clrIdx="0"/>
  <p:cmAuthor id="2" name="Frank MacBride" initials="FM" lastIdx="1" clrIdx="1">
    <p:extLst>
      <p:ext uri="{19B8F6BF-5375-455C-9EA6-DF929625EA0E}">
        <p15:presenceInfo xmlns:p15="http://schemas.microsoft.com/office/powerpoint/2012/main" userId="S-1-5-21-1762677058-228947055-619646970-64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1D4"/>
    <a:srgbClr val="79D4E3"/>
    <a:srgbClr val="0F7A99"/>
    <a:srgbClr val="E9ACD0"/>
    <a:srgbClr val="CA004A"/>
    <a:srgbClr val="D1B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71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114" y="90"/>
      </p:cViewPr>
      <p:guideLst>
        <p:guide orient="horz" pos="908"/>
        <p:guide pos="63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A57146-B86A-4E2D-9A18-091FBABD19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FB182-EBBB-4E5B-B0A4-4934229B9C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4AEFBA15-8C5E-4EA0-9BCF-8D62FD6D4679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3B3AC-B769-4841-A4C4-2580916201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03141-E55E-42CF-A021-7062077568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256B8841-4D7F-4A11-9156-4815F0356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C531AD-E81A-4739-B009-ABE5FC2926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FFD1F-BF08-4CBA-B0D0-8F31017EF8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6B4A226B-8DFA-4732-978D-88D16682E930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CAE5B6F-7C57-4CC5-BC3D-96ED66EC13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53FBAA0-F03E-4982-858E-075017272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D27DC-DFE8-4D5E-BDDB-4D1C54C409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25CD0-7905-442E-B867-55384DAB9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  <a:ea typeface="MS PGothic" charset="-128"/>
              </a:defRPr>
            </a:lvl1pPr>
          </a:lstStyle>
          <a:p>
            <a:pPr>
              <a:defRPr/>
            </a:pPr>
            <a:fld id="{88B291D5-5678-4726-ADB3-13BB92478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OLENS LOGO.png">
            <a:extLst>
              <a:ext uri="{FF2B5EF4-FFF2-40B4-BE49-F238E27FC236}">
                <a16:creationId xmlns:a16="http://schemas.microsoft.com/office/drawing/2014/main" id="{955E7EF3-4618-460E-B9FB-8347456BB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919913"/>
            <a:ext cx="17430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al World Geography.ai">
            <a:extLst>
              <a:ext uri="{FF2B5EF4-FFF2-40B4-BE49-F238E27FC236}">
                <a16:creationId xmlns:a16="http://schemas.microsoft.com/office/drawing/2014/main" id="{E2FDEFAD-1F4B-45BE-B7E5-0AEF87FB2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42561"/>
          <a:stretch>
            <a:fillRect/>
          </a:stretch>
        </p:blipFill>
        <p:spPr bwMode="auto">
          <a:xfrm>
            <a:off x="8134350" y="6818313"/>
            <a:ext cx="2216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88638" cy="6608887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/>
          <a:lstStyle>
            <a:lvl1pPr marL="0" indent="0">
              <a:buNone/>
              <a:defRPr sz="2000" baseline="0">
                <a:latin typeface="+mn-lt"/>
              </a:defRPr>
            </a:lvl1pPr>
          </a:lstStyle>
          <a:p>
            <a:pPr lvl="0"/>
            <a:r>
              <a:rPr lang="ga-IE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-1" y="1635004"/>
            <a:ext cx="5019211" cy="506484"/>
          </a:xfrm>
          <a:prstGeom prst="rect">
            <a:avLst/>
          </a:prstGeom>
          <a:solidFill>
            <a:srgbClr val="0F7A99"/>
          </a:solidFill>
        </p:spPr>
        <p:txBody>
          <a:bodyPr vert="horz" anchor="ctr"/>
          <a:lstStyle>
            <a:lvl1pPr marL="720000" algn="l">
              <a:defRPr sz="3200" b="1" baseline="0">
                <a:solidFill>
                  <a:srgbClr val="FFFFFF"/>
                </a:solidFill>
                <a:latin typeface="+mj-lt"/>
                <a:cs typeface="Rockwell"/>
              </a:defRPr>
            </a:lvl1pPr>
          </a:lstStyle>
          <a:p>
            <a:r>
              <a:rPr lang="ga-IE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-301" y="2221132"/>
            <a:ext cx="4320000" cy="507228"/>
          </a:xfrm>
          <a:prstGeom prst="rect">
            <a:avLst/>
          </a:prstGeom>
          <a:solidFill>
            <a:srgbClr val="55C1D4"/>
          </a:solidFill>
        </p:spPr>
        <p:txBody>
          <a:bodyPr vert="horz" anchor="ctr"/>
          <a:lstStyle>
            <a:lvl1pPr marL="72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  <a:cs typeface="Rockwell"/>
              </a:defRPr>
            </a:lvl1pPr>
            <a:lvl2pPr marL="520700" indent="0">
              <a:buNone/>
              <a:defRPr/>
            </a:lvl2pPr>
            <a:lvl3pPr marL="1042988" indent="0">
              <a:buNone/>
              <a:defRPr/>
            </a:lvl3pPr>
            <a:lvl4pPr marL="1563688" indent="0">
              <a:buNone/>
              <a:defRPr/>
            </a:lvl4pPr>
            <a:lvl5pPr marL="2085975" indent="0">
              <a:buNone/>
              <a:defRPr/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-301" y="2808003"/>
            <a:ext cx="3960000" cy="504000"/>
          </a:xfrm>
          <a:prstGeom prst="rect">
            <a:avLst/>
          </a:prstGeom>
          <a:solidFill>
            <a:srgbClr val="55C1D4">
              <a:alpha val="70000"/>
            </a:srgbClr>
          </a:solidFill>
          <a:ln>
            <a:noFill/>
          </a:ln>
        </p:spPr>
        <p:txBody>
          <a:bodyPr vert="horz" anchor="ctr"/>
          <a:lstStyle>
            <a:lvl1pPr marL="720000" indent="0">
              <a:spcBef>
                <a:spcPts val="0"/>
              </a:spcBef>
              <a:buNone/>
              <a:defRPr sz="2000" baseline="0">
                <a:solidFill>
                  <a:srgbClr val="0F7A99"/>
                </a:solidFill>
                <a:latin typeface="+mn-lt"/>
                <a:cs typeface="Rockwell"/>
              </a:defRPr>
            </a:lvl1pPr>
            <a:lvl2pPr marL="520700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2pPr>
            <a:lvl3pPr marL="10429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3pPr>
            <a:lvl4pPr marL="15636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4pPr>
            <a:lvl5pPr marL="2085975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05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5C2A9F7-B49A-409C-8C58-1EFF32A69162}"/>
              </a:ext>
            </a:extLst>
          </p:cNvPr>
          <p:cNvSpPr txBox="1">
            <a:spLocks/>
          </p:cNvSpPr>
          <p:nvPr/>
        </p:nvSpPr>
        <p:spPr>
          <a:xfrm>
            <a:off x="9399588" y="7019925"/>
            <a:ext cx="1289050" cy="542925"/>
          </a:xfrm>
          <a:prstGeom prst="rect">
            <a:avLst/>
          </a:prstGeom>
        </p:spPr>
        <p:txBody>
          <a:bodyPr anchor="ctr"/>
          <a:lstStyle>
            <a:lvl1pPr marL="539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fld id="{AA295DDC-6AEB-42F8-BA14-ADAAA22B8F14}" type="slidenum">
              <a:rPr lang="ga-IE" altLang="x-none" sz="1200" smtClean="0">
                <a:solidFill>
                  <a:srgbClr val="0F7A99"/>
                </a:solidFill>
                <a:latin typeface="Arial" charset="0"/>
              </a:rPr>
              <a:pPr eaLnBrk="1" hangingPunct="1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US" altLang="x-none" sz="1200">
              <a:solidFill>
                <a:srgbClr val="0F7A99"/>
              </a:solidFill>
              <a:latin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4CA9ED-7861-4224-856E-B4BA2E4AC7D4}"/>
              </a:ext>
            </a:extLst>
          </p:cNvPr>
          <p:cNvCxnSpPr/>
          <p:nvPr/>
        </p:nvCxnSpPr>
        <p:spPr>
          <a:xfrm>
            <a:off x="0" y="7019925"/>
            <a:ext cx="10688638" cy="0"/>
          </a:xfrm>
          <a:prstGeom prst="line">
            <a:avLst/>
          </a:prstGeom>
          <a:ln w="9525" cmpd="sng">
            <a:solidFill>
              <a:srgbClr val="0F7A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Real World Geography.ai">
            <a:extLst>
              <a:ext uri="{FF2B5EF4-FFF2-40B4-BE49-F238E27FC236}">
                <a16:creationId xmlns:a16="http://schemas.microsoft.com/office/drawing/2014/main" id="{5314489D-A152-4B0D-815C-4A1E67C56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42561"/>
          <a:stretch>
            <a:fillRect/>
          </a:stretch>
        </p:blipFill>
        <p:spPr bwMode="auto">
          <a:xfrm>
            <a:off x="896938" y="7085013"/>
            <a:ext cx="16732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2"/>
          <p:cNvSpPr>
            <a:spLocks noGrp="1"/>
          </p:cNvSpPr>
          <p:nvPr>
            <p:ph sz="quarter" idx="16"/>
          </p:nvPr>
        </p:nvSpPr>
        <p:spPr>
          <a:xfrm>
            <a:off x="1112638" y="1447800"/>
            <a:ext cx="8463162" cy="5143500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-302" y="217615"/>
            <a:ext cx="7200000" cy="471227"/>
          </a:xfrm>
          <a:prstGeom prst="rect">
            <a:avLst/>
          </a:prstGeom>
          <a:solidFill>
            <a:srgbClr val="0F7A99"/>
          </a:solidFill>
        </p:spPr>
        <p:txBody>
          <a:bodyPr vert="horz" lIns="0" tIns="0" rIns="0" bIns="43200" anchor="ctr"/>
          <a:lstStyle>
            <a:lvl1pPr marL="540000" indent="0">
              <a:lnSpc>
                <a:spcPct val="100000"/>
              </a:lnSpc>
              <a:spcBef>
                <a:spcPts val="0"/>
              </a:spcBef>
              <a:buNone/>
              <a:defRPr sz="3000" b="1" i="0" baseline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defRPr>
            </a:lvl1pPr>
            <a:lvl2pPr marL="520700" indent="0">
              <a:buNone/>
              <a:defRPr/>
            </a:lvl2pPr>
            <a:lvl3pPr marL="1042988" indent="0">
              <a:buNone/>
              <a:defRPr/>
            </a:lvl3pPr>
            <a:lvl4pPr marL="1563688" indent="0">
              <a:buNone/>
              <a:defRPr/>
            </a:lvl4pPr>
            <a:lvl5pPr marL="2085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-302" y="811770"/>
            <a:ext cx="10688940" cy="467996"/>
          </a:xfrm>
          <a:prstGeom prst="rect">
            <a:avLst/>
          </a:prstGeom>
          <a:noFill/>
        </p:spPr>
        <p:txBody>
          <a:bodyPr vert="horz" lIns="0" tIns="0" rIns="0" bIns="46800" anchor="ctr"/>
          <a:lstStyle>
            <a:lvl1pPr marL="540000" indent="0">
              <a:spcBef>
                <a:spcPts val="0"/>
              </a:spcBef>
              <a:buNone/>
              <a:defRPr sz="2400" baseline="0">
                <a:solidFill>
                  <a:srgbClr val="0F7A99"/>
                </a:solidFill>
                <a:latin typeface="+mj-lt"/>
                <a:cs typeface="Arial"/>
              </a:defRPr>
            </a:lvl1pPr>
            <a:lvl2pPr marL="520700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2pPr>
            <a:lvl3pPr marL="10429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3pPr>
            <a:lvl4pPr marL="15636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4pPr>
            <a:lvl5pPr marL="2085975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641465" y="7019924"/>
            <a:ext cx="5758123" cy="54292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200" baseline="0">
                <a:solidFill>
                  <a:srgbClr val="0F7A99"/>
                </a:solidFill>
              </a:defRPr>
            </a:lvl1pPr>
            <a:lvl2pPr marL="520700" indent="0">
              <a:buNone/>
              <a:defRPr sz="1200">
                <a:solidFill>
                  <a:srgbClr val="007B36"/>
                </a:solidFill>
              </a:defRPr>
            </a:lvl2pPr>
            <a:lvl3pPr marL="1042988" indent="0">
              <a:buNone/>
              <a:defRPr sz="1200">
                <a:solidFill>
                  <a:srgbClr val="007B36"/>
                </a:solidFill>
              </a:defRPr>
            </a:lvl3pPr>
            <a:lvl4pPr marL="1563688" indent="0">
              <a:buNone/>
              <a:defRPr sz="1200">
                <a:solidFill>
                  <a:srgbClr val="007B36"/>
                </a:solidFill>
              </a:defRPr>
            </a:lvl4pPr>
            <a:lvl5pPr marL="2085975" indent="0">
              <a:buNone/>
              <a:defRPr sz="1200">
                <a:solidFill>
                  <a:srgbClr val="007B3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37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A85134-E472-4073-8ADE-C3EBAB7D463F}"/>
              </a:ext>
            </a:extLst>
          </p:cNvPr>
          <p:cNvSpPr txBox="1">
            <a:spLocks/>
          </p:cNvSpPr>
          <p:nvPr userDrawn="1"/>
        </p:nvSpPr>
        <p:spPr>
          <a:xfrm>
            <a:off x="9399588" y="7019925"/>
            <a:ext cx="1289050" cy="542925"/>
          </a:xfrm>
          <a:prstGeom prst="rect">
            <a:avLst/>
          </a:prstGeom>
        </p:spPr>
        <p:txBody>
          <a:bodyPr anchor="ctr"/>
          <a:lstStyle>
            <a:lvl1pPr marL="539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fld id="{BDBCF441-AC2B-4FF0-B35A-DA73EA9283F3}" type="slidenum">
              <a:rPr lang="ga-IE" altLang="x-none" sz="1200" smtClean="0">
                <a:solidFill>
                  <a:srgbClr val="0F7A99"/>
                </a:solidFill>
                <a:latin typeface="Arial" charset="0"/>
              </a:rPr>
              <a:pPr eaLnBrk="1" hangingPunct="1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US" altLang="x-none" sz="1200">
              <a:solidFill>
                <a:srgbClr val="0F7A99"/>
              </a:solidFill>
              <a:latin typeface="Arial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F84CB-AD72-4624-9CDB-6241B29F02C9}"/>
              </a:ext>
            </a:extLst>
          </p:cNvPr>
          <p:cNvCxnSpPr/>
          <p:nvPr userDrawn="1"/>
        </p:nvCxnSpPr>
        <p:spPr>
          <a:xfrm>
            <a:off x="0" y="7019925"/>
            <a:ext cx="10688638" cy="0"/>
          </a:xfrm>
          <a:prstGeom prst="line">
            <a:avLst/>
          </a:prstGeom>
          <a:ln w="9525" cmpd="sng">
            <a:solidFill>
              <a:srgbClr val="0F7A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Real World Geography.ai">
            <a:extLst>
              <a:ext uri="{FF2B5EF4-FFF2-40B4-BE49-F238E27FC236}">
                <a16:creationId xmlns:a16="http://schemas.microsoft.com/office/drawing/2014/main" id="{AA866FA6-B101-41B0-AC7B-4410FAE7A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42561"/>
          <a:stretch>
            <a:fillRect/>
          </a:stretch>
        </p:blipFill>
        <p:spPr bwMode="auto">
          <a:xfrm>
            <a:off x="896938" y="7085013"/>
            <a:ext cx="16732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2"/>
          <p:cNvSpPr>
            <a:spLocks noGrp="1"/>
          </p:cNvSpPr>
          <p:nvPr>
            <p:ph sz="quarter" idx="16"/>
          </p:nvPr>
        </p:nvSpPr>
        <p:spPr>
          <a:xfrm>
            <a:off x="1112638" y="1447800"/>
            <a:ext cx="8463162" cy="1661852"/>
          </a:xfrm>
          <a:prstGeom prst="rect">
            <a:avLst/>
          </a:prstGeom>
        </p:spPr>
        <p:txBody>
          <a:bodyPr vert="horz"/>
          <a:lstStyle>
            <a:lvl1pPr marL="540000" marR="0" indent="-360000" algn="l" defTabSz="520700" rtl="0" eaLnBrk="1" fontAlgn="base" latinLnBrk="0" hangingPunct="1">
              <a:lnSpc>
                <a:spcPts val="2160"/>
              </a:lnSpc>
              <a:spcBef>
                <a:spcPts val="0"/>
              </a:spcBef>
              <a:spcAft>
                <a:spcPts val="1450"/>
              </a:spcAft>
              <a:buClr>
                <a:srgbClr val="0F7A99"/>
              </a:buClr>
              <a:buSzTx/>
              <a:buFont typeface="Courier New"/>
              <a:buChar char="o"/>
              <a:tabLst/>
              <a:defRPr sz="1800" baseline="0"/>
            </a:lvl1pPr>
            <a:lvl2pPr marL="720000" indent="-360000">
              <a:lnSpc>
                <a:spcPts val="1920"/>
              </a:lnSpc>
              <a:spcBef>
                <a:spcPts val="0"/>
              </a:spcBef>
              <a:spcAft>
                <a:spcPts val="1450"/>
              </a:spcAft>
              <a:buClr>
                <a:srgbClr val="0F7A99"/>
              </a:buClr>
              <a:defRPr sz="1600"/>
            </a:lvl2pPr>
            <a:lvl3pPr marL="1080000" indent="-360000">
              <a:lnSpc>
                <a:spcPts val="1920"/>
              </a:lnSpc>
              <a:spcBef>
                <a:spcPts val="0"/>
              </a:spcBef>
              <a:spcAft>
                <a:spcPts val="1450"/>
              </a:spcAft>
              <a:buClr>
                <a:srgbClr val="0F7A99"/>
              </a:buClr>
              <a:defRPr sz="1400"/>
            </a:lvl3pPr>
          </a:lstStyle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-302" y="217615"/>
            <a:ext cx="7200000" cy="471227"/>
          </a:xfrm>
          <a:prstGeom prst="rect">
            <a:avLst/>
          </a:prstGeom>
          <a:solidFill>
            <a:srgbClr val="0F7A99"/>
          </a:solidFill>
        </p:spPr>
        <p:txBody>
          <a:bodyPr vert="horz" lIns="0" tIns="0" rIns="0" bIns="43200" anchor="ctr"/>
          <a:lstStyle>
            <a:lvl1pPr marL="540000" indent="0">
              <a:lnSpc>
                <a:spcPct val="100000"/>
              </a:lnSpc>
              <a:spcBef>
                <a:spcPts val="0"/>
              </a:spcBef>
              <a:buNone/>
              <a:defRPr sz="3000" b="1" i="0" baseline="0">
                <a:solidFill>
                  <a:schemeClr val="bg1"/>
                </a:solidFill>
                <a:latin typeface="+mj-lt"/>
                <a:cs typeface="Arial"/>
              </a:defRPr>
            </a:lvl1pPr>
            <a:lvl2pPr marL="520700" indent="0">
              <a:buNone/>
              <a:defRPr/>
            </a:lvl2pPr>
            <a:lvl3pPr marL="1042988" indent="0">
              <a:buNone/>
              <a:defRPr/>
            </a:lvl3pPr>
            <a:lvl4pPr marL="1563688" indent="0">
              <a:buNone/>
              <a:defRPr/>
            </a:lvl4pPr>
            <a:lvl5pPr marL="2085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-302" y="811770"/>
            <a:ext cx="10688940" cy="467996"/>
          </a:xfrm>
          <a:prstGeom prst="rect">
            <a:avLst/>
          </a:prstGeom>
          <a:noFill/>
        </p:spPr>
        <p:txBody>
          <a:bodyPr vert="horz" lIns="0" tIns="0" rIns="0" bIns="46800" anchor="ctr"/>
          <a:lstStyle>
            <a:lvl1pPr marL="540000" indent="0">
              <a:spcBef>
                <a:spcPts val="0"/>
              </a:spcBef>
              <a:buNone/>
              <a:defRPr sz="2400" baseline="0">
                <a:solidFill>
                  <a:srgbClr val="0F7A99"/>
                </a:solidFill>
                <a:latin typeface="+mj-lt"/>
                <a:cs typeface="Arial"/>
              </a:defRPr>
            </a:lvl1pPr>
            <a:lvl2pPr marL="520700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2pPr>
            <a:lvl3pPr marL="10429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3pPr>
            <a:lvl4pPr marL="15636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4pPr>
            <a:lvl5pPr marL="2085975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641465" y="7019924"/>
            <a:ext cx="5758123" cy="54292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200">
                <a:solidFill>
                  <a:srgbClr val="0F7A99"/>
                </a:solidFill>
              </a:defRPr>
            </a:lvl1pPr>
            <a:lvl2pPr marL="520700" indent="0">
              <a:buNone/>
              <a:defRPr sz="1200">
                <a:solidFill>
                  <a:srgbClr val="007B36"/>
                </a:solidFill>
              </a:defRPr>
            </a:lvl2pPr>
            <a:lvl3pPr marL="1042988" indent="0">
              <a:buNone/>
              <a:defRPr sz="1200">
                <a:solidFill>
                  <a:srgbClr val="007B36"/>
                </a:solidFill>
              </a:defRPr>
            </a:lvl3pPr>
            <a:lvl4pPr marL="1563688" indent="0">
              <a:buNone/>
              <a:defRPr sz="1200">
                <a:solidFill>
                  <a:srgbClr val="007B36"/>
                </a:solidFill>
              </a:defRPr>
            </a:lvl4pPr>
            <a:lvl5pPr marL="2085975" indent="0">
              <a:buNone/>
              <a:defRPr sz="1200">
                <a:solidFill>
                  <a:srgbClr val="007B3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17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77F976B-27CE-44F4-AE41-6F807BBC733F}"/>
              </a:ext>
            </a:extLst>
          </p:cNvPr>
          <p:cNvSpPr txBox="1">
            <a:spLocks/>
          </p:cNvSpPr>
          <p:nvPr userDrawn="1"/>
        </p:nvSpPr>
        <p:spPr>
          <a:xfrm>
            <a:off x="9399588" y="7019925"/>
            <a:ext cx="1289050" cy="542925"/>
          </a:xfrm>
          <a:prstGeom prst="rect">
            <a:avLst/>
          </a:prstGeom>
        </p:spPr>
        <p:txBody>
          <a:bodyPr anchor="ctr"/>
          <a:lstStyle>
            <a:lvl1pPr marL="539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fld id="{9279776D-3377-4626-B0A4-7C4D90E8D1DB}" type="slidenum">
              <a:rPr lang="ga-IE" altLang="x-none" sz="1200" smtClean="0">
                <a:solidFill>
                  <a:srgbClr val="0F7A99"/>
                </a:solidFill>
                <a:latin typeface="Arial" charset="0"/>
              </a:rPr>
              <a:pPr eaLnBrk="1" hangingPunct="1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US" altLang="x-none" sz="1200">
              <a:solidFill>
                <a:srgbClr val="0F7A99"/>
              </a:solidFill>
              <a:latin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075F7-0CF5-41EE-A3B0-96566D5D1397}"/>
              </a:ext>
            </a:extLst>
          </p:cNvPr>
          <p:cNvCxnSpPr/>
          <p:nvPr userDrawn="1"/>
        </p:nvCxnSpPr>
        <p:spPr>
          <a:xfrm>
            <a:off x="0" y="7019925"/>
            <a:ext cx="10688638" cy="0"/>
          </a:xfrm>
          <a:prstGeom prst="line">
            <a:avLst/>
          </a:prstGeom>
          <a:ln w="9525" cmpd="sng">
            <a:solidFill>
              <a:srgbClr val="0F7A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Real World Geography.ai">
            <a:extLst>
              <a:ext uri="{FF2B5EF4-FFF2-40B4-BE49-F238E27FC236}">
                <a16:creationId xmlns:a16="http://schemas.microsoft.com/office/drawing/2014/main" id="{A9E931F6-4818-4313-A2C6-8F8D0FFE2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42561"/>
          <a:stretch>
            <a:fillRect/>
          </a:stretch>
        </p:blipFill>
        <p:spPr bwMode="auto">
          <a:xfrm>
            <a:off x="896938" y="7085013"/>
            <a:ext cx="16732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2"/>
          <p:cNvSpPr>
            <a:spLocks noGrp="1"/>
          </p:cNvSpPr>
          <p:nvPr>
            <p:ph sz="quarter" idx="18"/>
          </p:nvPr>
        </p:nvSpPr>
        <p:spPr>
          <a:xfrm>
            <a:off x="5854701" y="5588000"/>
            <a:ext cx="4279900" cy="1003300"/>
          </a:xfrm>
          <a:prstGeom prst="rect">
            <a:avLst/>
          </a:prstGeom>
        </p:spPr>
        <p:txBody>
          <a:bodyPr vert="horz"/>
          <a:lstStyle>
            <a:lvl1pPr marL="0" marR="0" indent="0" algn="ctr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4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/>
          </p:nvPr>
        </p:nvSpPr>
        <p:spPr>
          <a:xfrm>
            <a:off x="1112638" y="1447800"/>
            <a:ext cx="4234062" cy="5143500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7" name="Content Placeholder 12"/>
          <p:cNvSpPr>
            <a:spLocks noGrp="1"/>
          </p:cNvSpPr>
          <p:nvPr>
            <p:ph sz="quarter" idx="19"/>
          </p:nvPr>
        </p:nvSpPr>
        <p:spPr>
          <a:xfrm>
            <a:off x="5854701" y="1447800"/>
            <a:ext cx="4279900" cy="4140200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-302" y="217615"/>
            <a:ext cx="7200000" cy="471227"/>
          </a:xfrm>
          <a:prstGeom prst="rect">
            <a:avLst/>
          </a:prstGeom>
          <a:solidFill>
            <a:srgbClr val="0F7A99"/>
          </a:solidFill>
        </p:spPr>
        <p:txBody>
          <a:bodyPr vert="horz" lIns="0" tIns="0" rIns="0" bIns="43200" anchor="ctr"/>
          <a:lstStyle>
            <a:lvl1pPr marL="540000" indent="0">
              <a:lnSpc>
                <a:spcPct val="100000"/>
              </a:lnSpc>
              <a:spcBef>
                <a:spcPts val="0"/>
              </a:spcBef>
              <a:buNone/>
              <a:defRPr sz="3000" b="1" i="0" baseline="0">
                <a:solidFill>
                  <a:schemeClr val="bg1"/>
                </a:solidFill>
                <a:latin typeface="+mj-lt"/>
                <a:cs typeface="Arial"/>
              </a:defRPr>
            </a:lvl1pPr>
            <a:lvl2pPr marL="520700" indent="0">
              <a:buNone/>
              <a:defRPr/>
            </a:lvl2pPr>
            <a:lvl3pPr marL="1042988" indent="0">
              <a:buNone/>
              <a:defRPr/>
            </a:lvl3pPr>
            <a:lvl4pPr marL="1563688" indent="0">
              <a:buNone/>
              <a:defRPr/>
            </a:lvl4pPr>
            <a:lvl5pPr marL="2085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-302" y="811770"/>
            <a:ext cx="10688940" cy="467996"/>
          </a:xfrm>
          <a:prstGeom prst="rect">
            <a:avLst/>
          </a:prstGeom>
          <a:noFill/>
        </p:spPr>
        <p:txBody>
          <a:bodyPr vert="horz" lIns="0" tIns="0" rIns="0" bIns="46800" anchor="ctr"/>
          <a:lstStyle>
            <a:lvl1pPr marL="540000" indent="0">
              <a:spcBef>
                <a:spcPts val="0"/>
              </a:spcBef>
              <a:buNone/>
              <a:defRPr sz="2400" baseline="0">
                <a:solidFill>
                  <a:srgbClr val="0F7A99"/>
                </a:solidFill>
                <a:latin typeface="+mj-lt"/>
                <a:cs typeface="Arial"/>
              </a:defRPr>
            </a:lvl1pPr>
            <a:lvl2pPr marL="520700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2pPr>
            <a:lvl3pPr marL="10429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3pPr>
            <a:lvl4pPr marL="15636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4pPr>
            <a:lvl5pPr marL="2085975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641465" y="7019924"/>
            <a:ext cx="5758123" cy="54292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200">
                <a:solidFill>
                  <a:srgbClr val="0F7A99"/>
                </a:solidFill>
              </a:defRPr>
            </a:lvl1pPr>
            <a:lvl2pPr marL="520700" indent="0">
              <a:buNone/>
              <a:defRPr sz="1200">
                <a:solidFill>
                  <a:srgbClr val="007B36"/>
                </a:solidFill>
              </a:defRPr>
            </a:lvl2pPr>
            <a:lvl3pPr marL="1042988" indent="0">
              <a:buNone/>
              <a:defRPr sz="1200">
                <a:solidFill>
                  <a:srgbClr val="007B36"/>
                </a:solidFill>
              </a:defRPr>
            </a:lvl3pPr>
            <a:lvl4pPr marL="1563688" indent="0">
              <a:buNone/>
              <a:defRPr sz="1200">
                <a:solidFill>
                  <a:srgbClr val="007B36"/>
                </a:solidFill>
              </a:defRPr>
            </a:lvl4pPr>
            <a:lvl5pPr marL="2085975" indent="0">
              <a:buNone/>
              <a:defRPr sz="1200">
                <a:solidFill>
                  <a:srgbClr val="007B3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82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86D5CB5-21DF-421E-8114-C23CF3E2C338}"/>
              </a:ext>
            </a:extLst>
          </p:cNvPr>
          <p:cNvSpPr txBox="1">
            <a:spLocks/>
          </p:cNvSpPr>
          <p:nvPr userDrawn="1"/>
        </p:nvSpPr>
        <p:spPr>
          <a:xfrm>
            <a:off x="9399588" y="7019925"/>
            <a:ext cx="1289050" cy="542925"/>
          </a:xfrm>
          <a:prstGeom prst="rect">
            <a:avLst/>
          </a:prstGeom>
        </p:spPr>
        <p:txBody>
          <a:bodyPr anchor="ctr"/>
          <a:lstStyle>
            <a:lvl1pPr marL="539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fld id="{645FA83C-950D-408B-8912-5BE1A502EC1B}" type="slidenum">
              <a:rPr lang="ga-IE" altLang="x-none" sz="1200" smtClean="0">
                <a:solidFill>
                  <a:srgbClr val="0F7A99"/>
                </a:solidFill>
                <a:latin typeface="Arial" charset="0"/>
              </a:rPr>
              <a:pPr eaLnBrk="1" hangingPunct="1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US" altLang="x-none" sz="1200">
              <a:solidFill>
                <a:srgbClr val="0F7A99"/>
              </a:solidFill>
              <a:latin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694DDE-8827-4C70-8A30-13DD0D684531}"/>
              </a:ext>
            </a:extLst>
          </p:cNvPr>
          <p:cNvCxnSpPr/>
          <p:nvPr userDrawn="1"/>
        </p:nvCxnSpPr>
        <p:spPr>
          <a:xfrm>
            <a:off x="0" y="7019925"/>
            <a:ext cx="10688638" cy="0"/>
          </a:xfrm>
          <a:prstGeom prst="line">
            <a:avLst/>
          </a:prstGeom>
          <a:ln w="9525" cmpd="sng">
            <a:solidFill>
              <a:srgbClr val="0F7A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Real World Geography.ai">
            <a:extLst>
              <a:ext uri="{FF2B5EF4-FFF2-40B4-BE49-F238E27FC236}">
                <a16:creationId xmlns:a16="http://schemas.microsoft.com/office/drawing/2014/main" id="{00A1E423-CCB1-44AC-9E32-60B1ED326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42561"/>
          <a:stretch>
            <a:fillRect/>
          </a:stretch>
        </p:blipFill>
        <p:spPr bwMode="auto">
          <a:xfrm>
            <a:off x="896938" y="7085013"/>
            <a:ext cx="16732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2"/>
          <p:cNvSpPr>
            <a:spLocks noGrp="1"/>
          </p:cNvSpPr>
          <p:nvPr>
            <p:ph sz="quarter" idx="16"/>
          </p:nvPr>
        </p:nvSpPr>
        <p:spPr>
          <a:xfrm>
            <a:off x="1112638" y="1447800"/>
            <a:ext cx="4246762" cy="5143500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7" name="Content Placeholder 12"/>
          <p:cNvSpPr>
            <a:spLocks noGrp="1"/>
          </p:cNvSpPr>
          <p:nvPr>
            <p:ph sz="quarter" idx="19"/>
          </p:nvPr>
        </p:nvSpPr>
        <p:spPr>
          <a:xfrm>
            <a:off x="5854701" y="1447800"/>
            <a:ext cx="4279900" cy="5143500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-302" y="217615"/>
            <a:ext cx="7200000" cy="471227"/>
          </a:xfrm>
          <a:prstGeom prst="rect">
            <a:avLst/>
          </a:prstGeom>
          <a:solidFill>
            <a:srgbClr val="0F7A99"/>
          </a:solidFill>
        </p:spPr>
        <p:txBody>
          <a:bodyPr vert="horz" lIns="0" tIns="0" rIns="0" bIns="43200" anchor="ctr"/>
          <a:lstStyle>
            <a:lvl1pPr marL="540000" indent="0">
              <a:lnSpc>
                <a:spcPct val="100000"/>
              </a:lnSpc>
              <a:spcBef>
                <a:spcPts val="0"/>
              </a:spcBef>
              <a:buNone/>
              <a:defRPr sz="3000" b="1" i="0" baseline="0">
                <a:solidFill>
                  <a:schemeClr val="bg1"/>
                </a:solidFill>
                <a:latin typeface="+mj-lt"/>
                <a:cs typeface="Arial"/>
              </a:defRPr>
            </a:lvl1pPr>
            <a:lvl2pPr marL="520700" indent="0">
              <a:buNone/>
              <a:defRPr/>
            </a:lvl2pPr>
            <a:lvl3pPr marL="1042988" indent="0">
              <a:buNone/>
              <a:defRPr/>
            </a:lvl3pPr>
            <a:lvl4pPr marL="1563688" indent="0">
              <a:buNone/>
              <a:defRPr/>
            </a:lvl4pPr>
            <a:lvl5pPr marL="2085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-302" y="811770"/>
            <a:ext cx="10688940" cy="467996"/>
          </a:xfrm>
          <a:prstGeom prst="rect">
            <a:avLst/>
          </a:prstGeom>
          <a:noFill/>
        </p:spPr>
        <p:txBody>
          <a:bodyPr vert="horz" lIns="0" tIns="0" rIns="0" bIns="46800" anchor="ctr"/>
          <a:lstStyle>
            <a:lvl1pPr marL="540000" indent="0">
              <a:spcBef>
                <a:spcPts val="0"/>
              </a:spcBef>
              <a:buNone/>
              <a:defRPr sz="2400" baseline="0">
                <a:solidFill>
                  <a:srgbClr val="0F7A99"/>
                </a:solidFill>
                <a:latin typeface="+mj-lt"/>
                <a:cs typeface="Arial"/>
              </a:defRPr>
            </a:lvl1pPr>
            <a:lvl2pPr marL="520700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2pPr>
            <a:lvl3pPr marL="10429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3pPr>
            <a:lvl4pPr marL="15636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4pPr>
            <a:lvl5pPr marL="2085975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641465" y="7019924"/>
            <a:ext cx="5758123" cy="54292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200">
                <a:solidFill>
                  <a:srgbClr val="0F7A99"/>
                </a:solidFill>
              </a:defRPr>
            </a:lvl1pPr>
            <a:lvl2pPr marL="520700" indent="0">
              <a:buNone/>
              <a:defRPr sz="1200">
                <a:solidFill>
                  <a:srgbClr val="007B36"/>
                </a:solidFill>
              </a:defRPr>
            </a:lvl2pPr>
            <a:lvl3pPr marL="1042988" indent="0">
              <a:buNone/>
              <a:defRPr sz="1200">
                <a:solidFill>
                  <a:srgbClr val="007B36"/>
                </a:solidFill>
              </a:defRPr>
            </a:lvl3pPr>
            <a:lvl4pPr marL="1563688" indent="0">
              <a:buNone/>
              <a:defRPr sz="1200">
                <a:solidFill>
                  <a:srgbClr val="007B36"/>
                </a:solidFill>
              </a:defRPr>
            </a:lvl4pPr>
            <a:lvl5pPr marL="2085975" indent="0">
              <a:buNone/>
              <a:defRPr sz="1200">
                <a:solidFill>
                  <a:srgbClr val="007B3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57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44F1EB7-2FD3-428E-962A-2FB107CB73EC}"/>
              </a:ext>
            </a:extLst>
          </p:cNvPr>
          <p:cNvSpPr txBox="1">
            <a:spLocks/>
          </p:cNvSpPr>
          <p:nvPr userDrawn="1"/>
        </p:nvSpPr>
        <p:spPr>
          <a:xfrm>
            <a:off x="9399588" y="7019925"/>
            <a:ext cx="1289050" cy="542925"/>
          </a:xfrm>
          <a:prstGeom prst="rect">
            <a:avLst/>
          </a:prstGeom>
        </p:spPr>
        <p:txBody>
          <a:bodyPr anchor="ctr"/>
          <a:lstStyle>
            <a:lvl1pPr marL="539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fld id="{F4B29A56-DB3B-4286-899A-BF4297EF5546}" type="slidenum">
              <a:rPr lang="ga-IE" altLang="x-none" sz="1200" smtClean="0">
                <a:solidFill>
                  <a:srgbClr val="0F7A99"/>
                </a:solidFill>
                <a:latin typeface="Arial" charset="0"/>
              </a:rPr>
              <a:pPr eaLnBrk="1" hangingPunct="1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US" altLang="x-none" sz="1200">
              <a:solidFill>
                <a:srgbClr val="0F7A99"/>
              </a:solidFill>
              <a:latin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34CEB3-9EEC-4E1E-AFA7-571673F182AD}"/>
              </a:ext>
            </a:extLst>
          </p:cNvPr>
          <p:cNvCxnSpPr/>
          <p:nvPr userDrawn="1"/>
        </p:nvCxnSpPr>
        <p:spPr>
          <a:xfrm>
            <a:off x="0" y="7019925"/>
            <a:ext cx="10688638" cy="0"/>
          </a:xfrm>
          <a:prstGeom prst="line">
            <a:avLst/>
          </a:prstGeom>
          <a:ln w="9525" cmpd="sng">
            <a:solidFill>
              <a:srgbClr val="0F7A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Real World Geography.ai">
            <a:extLst>
              <a:ext uri="{FF2B5EF4-FFF2-40B4-BE49-F238E27FC236}">
                <a16:creationId xmlns:a16="http://schemas.microsoft.com/office/drawing/2014/main" id="{5FA140DF-D943-415B-A1A9-8C2CA2AF9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42561"/>
          <a:stretch>
            <a:fillRect/>
          </a:stretch>
        </p:blipFill>
        <p:spPr bwMode="auto">
          <a:xfrm>
            <a:off x="896938" y="7085013"/>
            <a:ext cx="16732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-302" y="217615"/>
            <a:ext cx="7200000" cy="471227"/>
          </a:xfrm>
          <a:prstGeom prst="rect">
            <a:avLst/>
          </a:prstGeom>
          <a:solidFill>
            <a:srgbClr val="0F7A99"/>
          </a:solidFill>
        </p:spPr>
        <p:txBody>
          <a:bodyPr vert="horz" lIns="0" tIns="0" rIns="0" bIns="43200" anchor="ctr"/>
          <a:lstStyle>
            <a:lvl1pPr marL="540000" indent="0">
              <a:lnSpc>
                <a:spcPct val="100000"/>
              </a:lnSpc>
              <a:spcBef>
                <a:spcPts val="0"/>
              </a:spcBef>
              <a:buNone/>
              <a:defRPr sz="3000" b="1" i="0" baseline="0">
                <a:solidFill>
                  <a:schemeClr val="bg1"/>
                </a:solidFill>
                <a:latin typeface="+mj-lt"/>
                <a:cs typeface="Arial"/>
              </a:defRPr>
            </a:lvl1pPr>
            <a:lvl2pPr marL="520700" indent="0">
              <a:buNone/>
              <a:defRPr/>
            </a:lvl2pPr>
            <a:lvl3pPr marL="1042988" indent="0">
              <a:buNone/>
              <a:defRPr/>
            </a:lvl3pPr>
            <a:lvl4pPr marL="1563688" indent="0">
              <a:buNone/>
              <a:defRPr/>
            </a:lvl4pPr>
            <a:lvl5pPr marL="20859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-302" y="811770"/>
            <a:ext cx="10688940" cy="467996"/>
          </a:xfrm>
          <a:prstGeom prst="rect">
            <a:avLst/>
          </a:prstGeom>
          <a:noFill/>
        </p:spPr>
        <p:txBody>
          <a:bodyPr vert="horz" lIns="0" tIns="0" rIns="0" bIns="46800" anchor="ctr"/>
          <a:lstStyle>
            <a:lvl1pPr marL="540000" indent="0">
              <a:spcBef>
                <a:spcPts val="0"/>
              </a:spcBef>
              <a:buNone/>
              <a:defRPr sz="2400" baseline="0">
                <a:solidFill>
                  <a:srgbClr val="0F7A99"/>
                </a:solidFill>
                <a:latin typeface="+mj-lt"/>
                <a:cs typeface="Arial"/>
              </a:defRPr>
            </a:lvl1pPr>
            <a:lvl2pPr marL="520700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2pPr>
            <a:lvl3pPr marL="10429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3pPr>
            <a:lvl4pPr marL="1563688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4pPr>
            <a:lvl5pPr marL="2085975" indent="0">
              <a:buNone/>
              <a:defRPr>
                <a:solidFill>
                  <a:srgbClr val="FFFFFF"/>
                </a:solidFill>
                <a:latin typeface="Rockwell"/>
                <a:cs typeface="Rockwell"/>
              </a:defRPr>
            </a:lvl5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6"/>
          </p:nvPr>
        </p:nvSpPr>
        <p:spPr>
          <a:xfrm>
            <a:off x="1112638" y="1447800"/>
            <a:ext cx="8463162" cy="927100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25" name="Content Placeholder 12"/>
          <p:cNvSpPr>
            <a:spLocks noGrp="1"/>
          </p:cNvSpPr>
          <p:nvPr>
            <p:ph sz="quarter" idx="20"/>
          </p:nvPr>
        </p:nvSpPr>
        <p:spPr>
          <a:xfrm>
            <a:off x="1112638" y="2524101"/>
            <a:ext cx="8463162" cy="4064746"/>
          </a:xfrm>
          <a:prstGeom prst="rect">
            <a:avLst/>
          </a:prstGeom>
        </p:spPr>
        <p:txBody>
          <a:bodyPr vert="horz"/>
          <a:lstStyle>
            <a:lvl1pPr marL="0" marR="0" indent="0" algn="l" defTabSz="520700" rtl="0" eaLnBrk="1" fontAlgn="base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>
                <a:srgbClr val="1980A9"/>
              </a:buClr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641465" y="7019924"/>
            <a:ext cx="5758123" cy="54292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200">
                <a:solidFill>
                  <a:srgbClr val="0F7A99"/>
                </a:solidFill>
              </a:defRPr>
            </a:lvl1pPr>
            <a:lvl2pPr marL="520700" indent="0">
              <a:buNone/>
              <a:defRPr sz="1200">
                <a:solidFill>
                  <a:srgbClr val="007B36"/>
                </a:solidFill>
              </a:defRPr>
            </a:lvl2pPr>
            <a:lvl3pPr marL="1042988" indent="0">
              <a:buNone/>
              <a:defRPr sz="1200">
                <a:solidFill>
                  <a:srgbClr val="007B36"/>
                </a:solidFill>
              </a:defRPr>
            </a:lvl3pPr>
            <a:lvl4pPr marL="1563688" indent="0">
              <a:buNone/>
              <a:defRPr sz="1200">
                <a:solidFill>
                  <a:srgbClr val="007B36"/>
                </a:solidFill>
              </a:defRPr>
            </a:lvl4pPr>
            <a:lvl5pPr marL="2085975" indent="0">
              <a:buNone/>
              <a:defRPr sz="1200">
                <a:solidFill>
                  <a:srgbClr val="007B3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72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</p:sldLayoutIdLst>
  <p:txStyles>
    <p:titleStyle>
      <a:lvl1pPr algn="ctr" defTabSz="5207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defTabSz="52070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52070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52070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520700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0525" indent="-390525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846138" indent="-325438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303338" indent="-260350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824038" indent="-260350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346325" indent="-260350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icture Placeholder 2">
            <a:extLst>
              <a:ext uri="{FF2B5EF4-FFF2-40B4-BE49-F238E27FC236}">
                <a16:creationId xmlns:a16="http://schemas.microsoft.com/office/drawing/2014/main" id="{E40BAF3D-3B0C-4DE4-AFD7-884D8521E9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0" y="9525"/>
            <a:ext cx="10688638" cy="6608763"/>
          </a:xfrm>
          <a:solidFill>
            <a:srgbClr val="79D4E3">
              <a:alpha val="5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219" name="Title 1">
            <a:extLst>
              <a:ext uri="{FF2B5EF4-FFF2-40B4-BE49-F238E27FC236}">
                <a16:creationId xmlns:a16="http://schemas.microsoft.com/office/drawing/2014/main" id="{E6ECEC12-F080-4D87-9794-C842BA6188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1635125"/>
            <a:ext cx="5019675" cy="5064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719138"/>
            <a:r>
              <a:rPr lang="en-US" altLang="en-US"/>
              <a:t>Strand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58B1F-CAE1-4088-A508-EA0A782167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20913"/>
            <a:ext cx="4319588" cy="508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719138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  <a:endParaRPr lang="en-US" altLang="en-US" dirty="0">
              <a:latin typeface="Muli" charset="0"/>
              <a:ea typeface="MS PGothic" charset="-128"/>
            </a:endParaRPr>
          </a:p>
        </p:txBody>
      </p:sp>
      <p:sp>
        <p:nvSpPr>
          <p:cNvPr id="9221" name="Text Placeholder 5">
            <a:extLst>
              <a:ext uri="{FF2B5EF4-FFF2-40B4-BE49-F238E27FC236}">
                <a16:creationId xmlns:a16="http://schemas.microsoft.com/office/drawing/2014/main" id="{C153CF9D-B56C-453A-8BA7-CE05EF130C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0" y="3395663"/>
            <a:ext cx="7086600" cy="1222375"/>
          </a:xfrm>
          <a:solidFill>
            <a:srgbClr val="79D4E3">
              <a:alpha val="69803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719138">
              <a:spcBef>
                <a:spcPct val="0"/>
              </a:spcBef>
            </a:pPr>
            <a:r>
              <a:rPr lang="en-US" altLang="en-US"/>
              <a:t>Learning outcome 1.5: </a:t>
            </a:r>
            <a:r>
              <a:rPr lang="en-US" altLang="en-US" b="1"/>
              <a:t>explain</a:t>
            </a:r>
            <a:r>
              <a:rPr lang="en-US" altLang="en-US"/>
              <a:t> how the processes of erosion, deposition and transportation shape our </a:t>
            </a:r>
            <a:r>
              <a:rPr lang="en-US" altLang="en-US" b="1"/>
              <a:t>fluvial</a:t>
            </a:r>
            <a:r>
              <a:rPr lang="en-US" altLang="en-US"/>
              <a:t>, marine, and glacial landscapes </a:t>
            </a:r>
          </a:p>
        </p:txBody>
      </p:sp>
      <p:sp>
        <p:nvSpPr>
          <p:cNvPr id="9222" name="Text Placeholder 4">
            <a:extLst>
              <a:ext uri="{FF2B5EF4-FFF2-40B4-BE49-F238E27FC236}">
                <a16:creationId xmlns:a16="http://schemas.microsoft.com/office/drawing/2014/main" id="{A3B69F14-7E6C-4E5D-B3A4-94B325ACB397}"/>
              </a:ext>
            </a:extLst>
          </p:cNvPr>
          <p:cNvSpPr txBox="1">
            <a:spLocks/>
          </p:cNvSpPr>
          <p:nvPr/>
        </p:nvSpPr>
        <p:spPr bwMode="auto">
          <a:xfrm>
            <a:off x="0" y="2808288"/>
            <a:ext cx="3959225" cy="508000"/>
          </a:xfrm>
          <a:prstGeom prst="rect">
            <a:avLst/>
          </a:prstGeom>
          <a:solidFill>
            <a:srgbClr val="79D4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1913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04298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5975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31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03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575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147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</a:rPr>
              <a:t>Topic 11</a:t>
            </a:r>
            <a:endParaRPr lang="en-US" altLang="en-US" sz="2400">
              <a:solidFill>
                <a:schemeClr val="bg1"/>
              </a:solidFill>
              <a:latin typeface="Mul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5">
            <a:extLst>
              <a:ext uri="{FF2B5EF4-FFF2-40B4-BE49-F238E27FC236}">
                <a16:creationId xmlns:a16="http://schemas.microsoft.com/office/drawing/2014/main" id="{FC2CCB51-6FA9-45E1-8A4E-E357C9D44A7E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6213"/>
            <a:ext cx="5135563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Interlocking spurs are formed in the upper course.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They are areas of </a:t>
            </a:r>
            <a:r>
              <a:rPr lang="en-US" b="1" dirty="0"/>
              <a:t>high ground that jut </a:t>
            </a:r>
            <a:r>
              <a:rPr lang="en-US" dirty="0"/>
              <a:t>out on either side of the river and ‘interlock’ like parts of a zip.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Interlocking spurs are formed when a river meets sections of </a:t>
            </a:r>
            <a:r>
              <a:rPr lang="en-US" b="1" dirty="0"/>
              <a:t>hard resistant rock</a:t>
            </a:r>
            <a:r>
              <a:rPr lang="en-US" dirty="0"/>
              <a:t>. The river cannot erode through these sections so it </a:t>
            </a:r>
            <a:r>
              <a:rPr lang="en-US" b="1" dirty="0"/>
              <a:t>flows around </a:t>
            </a:r>
            <a:r>
              <a:rPr lang="en-US" dirty="0"/>
              <a:t>them.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The river continues to </a:t>
            </a:r>
            <a:r>
              <a:rPr lang="en-US" b="1" dirty="0"/>
              <a:t>erode downwards </a:t>
            </a:r>
            <a:r>
              <a:rPr lang="en-US" dirty="0"/>
              <a:t>(vertical erosion) using the processes of </a:t>
            </a:r>
            <a:r>
              <a:rPr lang="en-US" b="1" dirty="0"/>
              <a:t>hydraulic action </a:t>
            </a:r>
            <a:r>
              <a:rPr lang="en-US" dirty="0"/>
              <a:t>and </a:t>
            </a:r>
            <a:r>
              <a:rPr lang="en-US" b="1" dirty="0"/>
              <a:t>abrasion</a:t>
            </a:r>
            <a:r>
              <a:rPr lang="en-US" dirty="0"/>
              <a:t>. This leaves interlocking pieces of high ground sticking out – spurs – on either side of the river.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Examples are the upper course of the Rivers </a:t>
            </a:r>
            <a:r>
              <a:rPr lang="en-US" dirty="0" err="1"/>
              <a:t>Liffey</a:t>
            </a:r>
            <a:r>
              <a:rPr lang="en-US" dirty="0"/>
              <a:t> and Barrow.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19458" name="Text Placeholder 3">
            <a:extLst>
              <a:ext uri="{FF2B5EF4-FFF2-40B4-BE49-F238E27FC236}">
                <a16:creationId xmlns:a16="http://schemas.microsoft.com/office/drawing/2014/main" id="{8305824E-B58D-4BC0-8A08-BD89853A71C4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7DA2E-6E6A-4A22-82C0-6736A7A527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upper course: interlocking spurs</a:t>
            </a:r>
          </a:p>
        </p:txBody>
      </p:sp>
      <p:sp>
        <p:nvSpPr>
          <p:cNvPr id="18437" name="Text Placeholder 7">
            <a:extLst>
              <a:ext uri="{FF2B5EF4-FFF2-40B4-BE49-F238E27FC236}">
                <a16:creationId xmlns:a16="http://schemas.microsoft.com/office/drawing/2014/main" id="{908EAF81-349E-40FE-B008-F0B3E01353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2C014-CF39-49EB-9B45-CB9BCC280166}"/>
              </a:ext>
            </a:extLst>
          </p:cNvPr>
          <p:cNvSpPr txBox="1"/>
          <p:nvPr/>
        </p:nvSpPr>
        <p:spPr>
          <a:xfrm>
            <a:off x="7199313" y="6167438"/>
            <a:ext cx="2563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MS PGothic" charset="-128"/>
              </a:rPr>
              <a:t>Also, see OS map extract on page 68 of the textbook. </a:t>
            </a:r>
          </a:p>
        </p:txBody>
      </p:sp>
      <p:pic>
        <p:nvPicPr>
          <p:cNvPr id="18439" name="Picture 1">
            <a:extLst>
              <a:ext uri="{FF2B5EF4-FFF2-40B4-BE49-F238E27FC236}">
                <a16:creationId xmlns:a16="http://schemas.microsoft.com/office/drawing/2014/main" id="{188A59B2-7442-40A9-9A86-FA73C3CE7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3544888"/>
            <a:ext cx="17113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">
            <a:extLst>
              <a:ext uri="{FF2B5EF4-FFF2-40B4-BE49-F238E27FC236}">
                <a16:creationId xmlns:a16="http://schemas.microsoft.com/office/drawing/2014/main" id="{91C40957-D9B3-4146-9730-9A82703A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1446213"/>
            <a:ext cx="2911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3">
            <a:extLst>
              <a:ext uri="{FF2B5EF4-FFF2-40B4-BE49-F238E27FC236}">
                <a16:creationId xmlns:a16="http://schemas.microsoft.com/office/drawing/2014/main" id="{EA3DA74C-DC21-408F-8AE5-CE9C3A5C60DD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63F26-F488-4A00-A18F-193BA41B7A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upper course: waterfalls</a:t>
            </a:r>
          </a:p>
        </p:txBody>
      </p:sp>
      <p:sp>
        <p:nvSpPr>
          <p:cNvPr id="19460" name="Text Placeholder 7">
            <a:extLst>
              <a:ext uri="{FF2B5EF4-FFF2-40B4-BE49-F238E27FC236}">
                <a16:creationId xmlns:a16="http://schemas.microsoft.com/office/drawing/2014/main" id="{33038D04-6F59-4332-BA27-63A92D0659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9071C-DB45-4A77-9C46-D4C031CB4BE8}"/>
              </a:ext>
            </a:extLst>
          </p:cNvPr>
          <p:cNvSpPr txBox="1"/>
          <p:nvPr/>
        </p:nvSpPr>
        <p:spPr>
          <a:xfrm>
            <a:off x="7388225" y="6172200"/>
            <a:ext cx="25638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MS PGothic" charset="-128"/>
              </a:rPr>
              <a:t>Also, see OS map extract on page 69 of the textbook. </a:t>
            </a:r>
          </a:p>
        </p:txBody>
      </p:sp>
      <p:pic>
        <p:nvPicPr>
          <p:cNvPr id="19462" name="Picture 1">
            <a:extLst>
              <a:ext uri="{FF2B5EF4-FFF2-40B4-BE49-F238E27FC236}">
                <a16:creationId xmlns:a16="http://schemas.microsoft.com/office/drawing/2014/main" id="{746FB772-02D0-4109-B4E0-D811FAA84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4"/>
          <a:stretch>
            <a:fillRect/>
          </a:stretch>
        </p:blipFill>
        <p:spPr bwMode="auto">
          <a:xfrm>
            <a:off x="0" y="-2197100"/>
            <a:ext cx="8132763" cy="8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>
            <a:extLst>
              <a:ext uri="{FF2B5EF4-FFF2-40B4-BE49-F238E27FC236}">
                <a16:creationId xmlns:a16="http://schemas.microsoft.com/office/drawing/2014/main" id="{8DEC8E29-05A7-408A-942A-F940FEABF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1460500"/>
            <a:ext cx="28209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Placeholder 3">
            <a:extLst>
              <a:ext uri="{FF2B5EF4-FFF2-40B4-BE49-F238E27FC236}">
                <a16:creationId xmlns:a16="http://schemas.microsoft.com/office/drawing/2014/main" id="{FB643203-B712-4E39-A5C7-B7266567F1EF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65DE5C-1BB7-48AA-AAF0-8DEF0FA7AA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middle course: meanders</a:t>
            </a:r>
          </a:p>
        </p:txBody>
      </p:sp>
      <p:sp>
        <p:nvSpPr>
          <p:cNvPr id="20484" name="Text Placeholder 7">
            <a:extLst>
              <a:ext uri="{FF2B5EF4-FFF2-40B4-BE49-F238E27FC236}">
                <a16:creationId xmlns:a16="http://schemas.microsoft.com/office/drawing/2014/main" id="{810DD0A3-FBA7-479F-ABDB-F422BD566A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10" name="Rectangle 1">
            <a:extLst>
              <a:ext uri="{FF2B5EF4-FFF2-40B4-BE49-F238E27FC236}">
                <a16:creationId xmlns:a16="http://schemas.microsoft.com/office/drawing/2014/main" id="{FB0BD279-5934-445E-BBB5-6F4BBCB71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1452563"/>
            <a:ext cx="7140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1800" dirty="0">
                <a:solidFill>
                  <a:srgbClr val="221E1F"/>
                </a:solidFill>
                <a:latin typeface="+mn-lt"/>
                <a:ea typeface="MS PGothic" charset="-128"/>
              </a:rPr>
              <a:t>Meanders are </a:t>
            </a:r>
            <a:r>
              <a:rPr lang="en-GB" altLang="en-US" sz="1800" b="1" dirty="0">
                <a:solidFill>
                  <a:srgbClr val="221E1F"/>
                </a:solidFill>
                <a:latin typeface="+mn-lt"/>
                <a:ea typeface="MS PGothic" charset="-128"/>
              </a:rPr>
              <a:t>large bends </a:t>
            </a:r>
            <a:r>
              <a:rPr lang="en-GB" altLang="en-US" sz="1800" dirty="0">
                <a:solidFill>
                  <a:srgbClr val="221E1F"/>
                </a:solidFill>
                <a:latin typeface="+mn-lt"/>
                <a:ea typeface="MS PGothic" charset="-128"/>
              </a:rPr>
              <a:t>or curves in the middle course of a river. They are features of erosion but are also formed by deposition. </a:t>
            </a:r>
            <a:r>
              <a:rPr lang="en-GB" altLang="en-US" sz="2400" dirty="0">
                <a:solidFill>
                  <a:srgbClr val="221E1F"/>
                </a:solidFill>
                <a:latin typeface="+mn-lt"/>
                <a:ea typeface="MS PGothic" charset="-128"/>
              </a:rPr>
              <a:t>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74B73-2A1E-411A-8822-D0ABD62234F4}"/>
              </a:ext>
            </a:extLst>
          </p:cNvPr>
          <p:cNvSpPr txBox="1"/>
          <p:nvPr/>
        </p:nvSpPr>
        <p:spPr>
          <a:xfrm>
            <a:off x="7199313" y="6303963"/>
            <a:ext cx="25638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MS PGothic" charset="-128"/>
              </a:rPr>
              <a:t>Also, see OS map extract on page 70 of the textbook. </a:t>
            </a:r>
          </a:p>
        </p:txBody>
      </p:sp>
      <p:pic>
        <p:nvPicPr>
          <p:cNvPr id="20487" name="Picture 3">
            <a:extLst>
              <a:ext uri="{FF2B5EF4-FFF2-40B4-BE49-F238E27FC236}">
                <a16:creationId xmlns:a16="http://schemas.microsoft.com/office/drawing/2014/main" id="{C063FC51-86B4-49D2-B13D-E600EA6E5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0"/>
          <a:stretch>
            <a:fillRect/>
          </a:stretch>
        </p:blipFill>
        <p:spPr bwMode="auto">
          <a:xfrm>
            <a:off x="-241300" y="-1336675"/>
            <a:ext cx="7885113" cy="816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>
            <a:extLst>
              <a:ext uri="{FF2B5EF4-FFF2-40B4-BE49-F238E27FC236}">
                <a16:creationId xmlns:a16="http://schemas.microsoft.com/office/drawing/2014/main" id="{1EBB63D8-2810-4DE9-9AA8-BBE17860F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5"/>
          <a:stretch>
            <a:fillRect/>
          </a:stretch>
        </p:blipFill>
        <p:spPr bwMode="auto">
          <a:xfrm>
            <a:off x="6370638" y="-1281113"/>
            <a:ext cx="7885112" cy="758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5">
            <a:extLst>
              <a:ext uri="{FF2B5EF4-FFF2-40B4-BE49-F238E27FC236}">
                <a16:creationId xmlns:a16="http://schemas.microsoft.com/office/drawing/2014/main" id="{ABD542FE-C762-4F8F-9196-1156D9E358AE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36688"/>
            <a:ext cx="5319713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 floodplain is a wide area of flat land on either side of a river in its </a:t>
            </a:r>
            <a:r>
              <a:rPr lang="en-US" b="1" dirty="0"/>
              <a:t>middle and lower course</a:t>
            </a:r>
            <a:r>
              <a:rPr lang="en-US" dirty="0"/>
              <a:t>. It is a feature of deposition.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In the lower course, </a:t>
            </a:r>
            <a:r>
              <a:rPr lang="en-US" b="1" dirty="0"/>
              <a:t>lateral erosion </a:t>
            </a:r>
            <a:r>
              <a:rPr lang="en-US" dirty="0"/>
              <a:t>creates a wide area of flat land on either side of the river. During periods of heavy rain a river may flow over its banks, flooding the surrounding land.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When the river floods, it loses speed and deposits its load. Larger material is deposited nearest the riverbanks. Finer material – called </a:t>
            </a:r>
            <a:r>
              <a:rPr lang="en-US" b="1" dirty="0"/>
              <a:t>alluvium </a:t>
            </a:r>
            <a:r>
              <a:rPr lang="en-US" dirty="0"/>
              <a:t>– is deposited further away.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After repeated flooding, the alluvium builds up to form a level area on either side of the river called a floodplain. Examples are River Shannon east of Limerick and River Moy just north of Ballina, Co. Mayo.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22530" name="Text Placeholder 3">
            <a:extLst>
              <a:ext uri="{FF2B5EF4-FFF2-40B4-BE49-F238E27FC236}">
                <a16:creationId xmlns:a16="http://schemas.microsoft.com/office/drawing/2014/main" id="{8B6FDF04-266B-4575-B28B-726E07118812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BE6DB-867D-4666-A497-948FBC0E2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middle course: floodplains</a:t>
            </a:r>
          </a:p>
        </p:txBody>
      </p:sp>
      <p:sp>
        <p:nvSpPr>
          <p:cNvPr id="21509" name="Text Placeholder 7">
            <a:extLst>
              <a:ext uri="{FF2B5EF4-FFF2-40B4-BE49-F238E27FC236}">
                <a16:creationId xmlns:a16="http://schemas.microsoft.com/office/drawing/2014/main" id="{3D0B5FFA-8CDC-4BEA-BF74-3ADD0F07C5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531F1-FB64-4725-AD50-12562E2796A7}"/>
              </a:ext>
            </a:extLst>
          </p:cNvPr>
          <p:cNvSpPr txBox="1"/>
          <p:nvPr/>
        </p:nvSpPr>
        <p:spPr>
          <a:xfrm>
            <a:off x="6970713" y="6215063"/>
            <a:ext cx="25638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MS PGothic" charset="-128"/>
              </a:rPr>
              <a:t>Also, see OS map extract on page 71 of the textbook. </a:t>
            </a:r>
          </a:p>
        </p:txBody>
      </p:sp>
      <p:pic>
        <p:nvPicPr>
          <p:cNvPr id="21511" name="Picture 1">
            <a:extLst>
              <a:ext uri="{FF2B5EF4-FFF2-40B4-BE49-F238E27FC236}">
                <a16:creationId xmlns:a16="http://schemas.microsoft.com/office/drawing/2014/main" id="{28138DDD-6B78-4A77-A242-240381534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334963"/>
            <a:ext cx="3725862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5">
            <a:extLst>
              <a:ext uri="{FF2B5EF4-FFF2-40B4-BE49-F238E27FC236}">
                <a16:creationId xmlns:a16="http://schemas.microsoft.com/office/drawing/2014/main" id="{8EE9BB74-65E2-434E-B311-A2694BB926FF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7800"/>
            <a:ext cx="6513513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An oxbow lake is a </a:t>
            </a:r>
            <a:r>
              <a:rPr lang="en-US" b="1" dirty="0"/>
              <a:t>lake in the shape of a horseshoe </a:t>
            </a:r>
            <a:r>
              <a:rPr lang="en-US" dirty="0"/>
              <a:t>on the floodplain of a river. It is a feature of deposition.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An oxbow lake forms when a meander becomes pronounced. </a:t>
            </a:r>
            <a:r>
              <a:rPr lang="en-US" b="1" dirty="0"/>
              <a:t>Lateral erosion </a:t>
            </a:r>
            <a:r>
              <a:rPr lang="en-US" dirty="0"/>
              <a:t>causes the neck of land between the ends of the meander to become very narrow.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Eventually, the river cuts across the narrow neck during a flood. This means that the river no longer follows the meander and flows straight along a new course.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The speed of the river decreases at the entrance to the old meander. This causes the deposition of </a:t>
            </a:r>
            <a:r>
              <a:rPr lang="en-US" b="1" dirty="0"/>
              <a:t>alluvium</a:t>
            </a:r>
            <a:r>
              <a:rPr lang="en-US" dirty="0"/>
              <a:t>, sealing off both ends of the meander. The loop is cut off and an oxbow lake forms.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Over time, an oxbow lake will dry up and become a meander scar or </a:t>
            </a:r>
            <a:r>
              <a:rPr lang="en-US" b="1" dirty="0"/>
              <a:t>mort lake</a:t>
            </a:r>
            <a:r>
              <a:rPr lang="en-US" dirty="0"/>
              <a:t>. Examples are River Moy north of </a:t>
            </a:r>
            <a:r>
              <a:rPr lang="en-US" dirty="0" err="1"/>
              <a:t>Foxford</a:t>
            </a:r>
            <a:r>
              <a:rPr lang="en-US" dirty="0"/>
              <a:t>, Co. Mayo, and Castletown River near </a:t>
            </a:r>
            <a:r>
              <a:rPr lang="en-US" dirty="0" err="1"/>
              <a:t>Dundalk</a:t>
            </a:r>
            <a:r>
              <a:rPr lang="en-US" dirty="0"/>
              <a:t>.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23554" name="Text Placeholder 3">
            <a:extLst>
              <a:ext uri="{FF2B5EF4-FFF2-40B4-BE49-F238E27FC236}">
                <a16:creationId xmlns:a16="http://schemas.microsoft.com/office/drawing/2014/main" id="{2B97CBBE-C135-486C-96FC-FC458F6AAC17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5BB03-F87E-4A93-9DDE-8588CC8ED6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lower course: oxbow lakes</a:t>
            </a:r>
          </a:p>
        </p:txBody>
      </p:sp>
      <p:sp>
        <p:nvSpPr>
          <p:cNvPr id="22533" name="Text Placeholder 7">
            <a:extLst>
              <a:ext uri="{FF2B5EF4-FFF2-40B4-BE49-F238E27FC236}">
                <a16:creationId xmlns:a16="http://schemas.microsoft.com/office/drawing/2014/main" id="{2938A454-F371-4DAC-9C20-2BFF56E024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2534" name="Picture 1">
            <a:extLst>
              <a:ext uri="{FF2B5EF4-FFF2-40B4-BE49-F238E27FC236}">
                <a16:creationId xmlns:a16="http://schemas.microsoft.com/office/drawing/2014/main" id="{141442FF-BE8D-4D02-9254-B21FA22A3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3" y="1441450"/>
            <a:ext cx="9331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Placeholder 3">
            <a:extLst>
              <a:ext uri="{FF2B5EF4-FFF2-40B4-BE49-F238E27FC236}">
                <a16:creationId xmlns:a16="http://schemas.microsoft.com/office/drawing/2014/main" id="{B531D12C-01C5-433D-A0AD-8D687F73A33E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D9995-B660-4764-A8AD-70DEA40277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lower course: levees</a:t>
            </a:r>
          </a:p>
        </p:txBody>
      </p:sp>
      <p:sp>
        <p:nvSpPr>
          <p:cNvPr id="23556" name="Text Placeholder 7">
            <a:extLst>
              <a:ext uri="{FF2B5EF4-FFF2-40B4-BE49-F238E27FC236}">
                <a16:creationId xmlns:a16="http://schemas.microsoft.com/office/drawing/2014/main" id="{33257ACD-0B1F-4414-8889-1EF8908FB3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01663-6ADC-4337-A63A-70B0ABEBEB50}"/>
              </a:ext>
            </a:extLst>
          </p:cNvPr>
          <p:cNvSpPr txBox="1"/>
          <p:nvPr/>
        </p:nvSpPr>
        <p:spPr>
          <a:xfrm>
            <a:off x="7151688" y="6118225"/>
            <a:ext cx="25638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MS PGothic" charset="-128"/>
              </a:rPr>
              <a:t>Also, see OS map extract on page 72 of the textbook. </a:t>
            </a:r>
          </a:p>
        </p:txBody>
      </p:sp>
      <p:sp>
        <p:nvSpPr>
          <p:cNvPr id="23558" name="Rectangle 1">
            <a:extLst>
              <a:ext uri="{FF2B5EF4-FFF2-40B4-BE49-F238E27FC236}">
                <a16:creationId xmlns:a16="http://schemas.microsoft.com/office/drawing/2014/main" id="{EAE4D8E0-F1DA-43A8-92E3-5E25AF6A2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1441450"/>
            <a:ext cx="73866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800">
                <a:solidFill>
                  <a:srgbClr val="221E1F"/>
                </a:solidFill>
                <a:latin typeface="Arial" panose="020B0604020202020204" pitchFamily="34" charset="0"/>
              </a:rPr>
              <a:t>Levees are long, narrow ridges of </a:t>
            </a:r>
            <a:r>
              <a:rPr lang="en-GB" altLang="en-US" sz="1800" b="1">
                <a:solidFill>
                  <a:srgbClr val="221E1F"/>
                </a:solidFill>
                <a:latin typeface="Arial" panose="020B0604020202020204" pitchFamily="34" charset="0"/>
              </a:rPr>
              <a:t>alluvium </a:t>
            </a:r>
            <a:r>
              <a:rPr lang="en-GB" altLang="en-US" sz="1800">
                <a:solidFill>
                  <a:srgbClr val="221E1F"/>
                </a:solidFill>
                <a:latin typeface="Arial" panose="020B0604020202020204" pitchFamily="34" charset="0"/>
              </a:rPr>
              <a:t>located along the banks of a river in the </a:t>
            </a:r>
            <a:r>
              <a:rPr lang="en-GB" altLang="en-US" sz="1800" b="1">
                <a:solidFill>
                  <a:srgbClr val="221E1F"/>
                </a:solidFill>
                <a:latin typeface="Arial" panose="020B0604020202020204" pitchFamily="34" charset="0"/>
              </a:rPr>
              <a:t>lower course</a:t>
            </a:r>
            <a:r>
              <a:rPr lang="en-GB" altLang="en-US" sz="1800">
                <a:solidFill>
                  <a:srgbClr val="221E1F"/>
                </a:solidFill>
                <a:latin typeface="Arial" panose="020B0604020202020204" pitchFamily="34" charset="0"/>
              </a:rPr>
              <a:t>. They are features of deposition. </a:t>
            </a:r>
            <a:r>
              <a:rPr lang="en-GB" altLang="en-US" sz="2400">
                <a:solidFill>
                  <a:srgbClr val="221E1F"/>
                </a:solidFill>
                <a:latin typeface="Muli"/>
              </a:rPr>
              <a:t>	</a:t>
            </a:r>
          </a:p>
        </p:txBody>
      </p:sp>
      <p:pic>
        <p:nvPicPr>
          <p:cNvPr id="23559" name="Picture 1">
            <a:extLst>
              <a:ext uri="{FF2B5EF4-FFF2-40B4-BE49-F238E27FC236}">
                <a16:creationId xmlns:a16="http://schemas.microsoft.com/office/drawing/2014/main" id="{0DD4315E-5ABA-4021-A01B-08BBC5B37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2478088"/>
            <a:ext cx="290512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2">
            <a:extLst>
              <a:ext uri="{FF2B5EF4-FFF2-40B4-BE49-F238E27FC236}">
                <a16:creationId xmlns:a16="http://schemas.microsoft.com/office/drawing/2014/main" id="{FC58D0A2-5BAE-4542-A593-719211B6F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96"/>
          <a:stretch>
            <a:fillRect/>
          </a:stretch>
        </p:blipFill>
        <p:spPr bwMode="auto">
          <a:xfrm>
            <a:off x="239713" y="-195263"/>
            <a:ext cx="7693025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5">
            <a:extLst>
              <a:ext uri="{FF2B5EF4-FFF2-40B4-BE49-F238E27FC236}">
                <a16:creationId xmlns:a16="http://schemas.microsoft.com/office/drawing/2014/main" id="{94CE3E68-C487-4B78-95D9-0B3C3F3020B6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1450"/>
            <a:ext cx="4806950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 delta is a </a:t>
            </a:r>
            <a:r>
              <a:rPr lang="en-US" b="1" dirty="0"/>
              <a:t>triangular area of land </a:t>
            </a:r>
            <a:r>
              <a:rPr lang="en-US" dirty="0"/>
              <a:t>that forms in a river’s estuary. It is made of alluvium and is a feature of deposition.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When a river flows into a lake or the sea, it slows down and loses energy, depositing its sediment.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If the currents in the lake or sea are not able to carry all the sediment away, it will </a:t>
            </a:r>
            <a:r>
              <a:rPr lang="en-US" b="1" dirty="0"/>
              <a:t>build up in the estuary</a:t>
            </a:r>
            <a:r>
              <a:rPr lang="en-US" dirty="0"/>
              <a:t>. Over time a delta forms.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As the river flows through the delta, it breaks up into smaller channels, called </a:t>
            </a:r>
            <a:r>
              <a:rPr lang="en-US" b="1" dirty="0"/>
              <a:t>distributaries</a:t>
            </a:r>
            <a:r>
              <a:rPr lang="en-US" dirty="0"/>
              <a:t>. Examples include the </a:t>
            </a:r>
            <a:r>
              <a:rPr lang="en-US" dirty="0" err="1"/>
              <a:t>Glenealo</a:t>
            </a:r>
            <a:r>
              <a:rPr lang="en-US" dirty="0"/>
              <a:t> delta in the Upper Lake in Glendalough and the Nile delta in Egypt.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25602" name="Text Placeholder 3">
            <a:extLst>
              <a:ext uri="{FF2B5EF4-FFF2-40B4-BE49-F238E27FC236}">
                <a16:creationId xmlns:a16="http://schemas.microsoft.com/office/drawing/2014/main" id="{8280ECBF-BEFE-45DB-8377-80DA5F80B9AE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752B2-2194-4696-83F1-28F54ACCD9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Landscape features of the lower course: delta</a:t>
            </a:r>
          </a:p>
        </p:txBody>
      </p:sp>
      <p:sp>
        <p:nvSpPr>
          <p:cNvPr id="24581" name="Text Placeholder 7">
            <a:extLst>
              <a:ext uri="{FF2B5EF4-FFF2-40B4-BE49-F238E27FC236}">
                <a16:creationId xmlns:a16="http://schemas.microsoft.com/office/drawing/2014/main" id="{25C5C2CF-A522-4AA3-9E16-4DF4A6E9A5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D301C-AEF7-4B77-976B-13C75713393A}"/>
              </a:ext>
            </a:extLst>
          </p:cNvPr>
          <p:cNvSpPr txBox="1"/>
          <p:nvPr/>
        </p:nvSpPr>
        <p:spPr>
          <a:xfrm>
            <a:off x="5902325" y="6167438"/>
            <a:ext cx="25638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MS PGothic" charset="-128"/>
              </a:rPr>
              <a:t>Also, see OS map extract on page 73 of the textbook. </a:t>
            </a:r>
          </a:p>
        </p:txBody>
      </p:sp>
      <p:pic>
        <p:nvPicPr>
          <p:cNvPr id="24583" name="Picture 7">
            <a:extLst>
              <a:ext uri="{FF2B5EF4-FFF2-40B4-BE49-F238E27FC236}">
                <a16:creationId xmlns:a16="http://schemas.microsoft.com/office/drawing/2014/main" id="{619B1F6A-7968-41F8-9C94-5D50F8D2D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441450"/>
            <a:ext cx="421798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AE0F380-099F-4810-998D-6081BCCB81AF}"/>
              </a:ext>
            </a:extLst>
          </p:cNvPr>
          <p:cNvGraphicFramePr>
            <a:graphicFrameLocks noGrp="1"/>
          </p:cNvGraphicFramePr>
          <p:nvPr>
            <p:ph sz="quarter" idx="16"/>
          </p:nvPr>
        </p:nvGraphicFramePr>
        <p:xfrm>
          <a:off x="1095375" y="1454150"/>
          <a:ext cx="4959350" cy="4562475"/>
        </p:xfrm>
        <a:graphic>
          <a:graphicData uri="http://schemas.openxmlformats.org/drawingml/2006/table">
            <a:tbl>
              <a:tblPr/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2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charset="0"/>
                        <a:defRPr sz="23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41588" indent="-255588" defTabSz="520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98788" indent="-255588" defTabSz="520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55988" indent="-255588" defTabSz="520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913188" indent="-255588" defTabSz="520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520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charset="-128"/>
                        </a:rPr>
                        <a:t>A geomorphologist studies the surface processes that change the landscape.</a:t>
                      </a:r>
                    </a:p>
                  </a:txBody>
                  <a:tcPr marL="29249" marR="29249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7" name="Text Placeholder 3">
            <a:extLst>
              <a:ext uri="{FF2B5EF4-FFF2-40B4-BE49-F238E27FC236}">
                <a16:creationId xmlns:a16="http://schemas.microsoft.com/office/drawing/2014/main" id="{D851E7F4-0AD8-4769-AB2B-22E74D935995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EC0A1-1F53-42D2-9D97-3DE1C6509C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Work of a geographer: James Allen – a geomorphologist</a:t>
            </a:r>
          </a:p>
        </p:txBody>
      </p:sp>
      <p:sp>
        <p:nvSpPr>
          <p:cNvPr id="25606" name="Text Placeholder 7">
            <a:extLst>
              <a:ext uri="{FF2B5EF4-FFF2-40B4-BE49-F238E27FC236}">
                <a16:creationId xmlns:a16="http://schemas.microsoft.com/office/drawing/2014/main" id="{B3B33783-E1EE-4383-BE05-DAD0EEA17F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3C6715F-6CEE-4443-8C5F-B338548B0E02}"/>
              </a:ext>
            </a:extLst>
          </p:cNvPr>
          <p:cNvSpPr txBox="1">
            <a:spLocks/>
          </p:cNvSpPr>
          <p:nvPr/>
        </p:nvSpPr>
        <p:spPr bwMode="auto">
          <a:xfrm>
            <a:off x="1112838" y="2124075"/>
            <a:ext cx="4643437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846138" indent="-325438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303338" indent="-2603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824038" indent="-2603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346325" indent="-260350"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8035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2607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7179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41751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r>
              <a:rPr lang="en-IE" altLang="x-none" sz="1800" dirty="0">
                <a:latin typeface="+mn-lt"/>
              </a:rPr>
              <a:t>Studied Geography in school and university</a:t>
            </a:r>
            <a:endParaRPr lang="en-US" altLang="x-none" sz="1800" dirty="0">
              <a:latin typeface="+mn-lt"/>
            </a:endParaRP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r>
              <a:rPr lang="en-US" altLang="x-none" sz="1800" dirty="0" err="1">
                <a:latin typeface="+mn-lt"/>
              </a:rPr>
              <a:t>Specialised</a:t>
            </a:r>
            <a:r>
              <a:rPr lang="en-US" altLang="x-none" sz="1800" dirty="0">
                <a:latin typeface="+mn-lt"/>
              </a:rPr>
              <a:t> in rivers and river basin management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r>
              <a:rPr lang="en-US" altLang="x-none" sz="1800" dirty="0">
                <a:latin typeface="+mn-lt"/>
              </a:rPr>
              <a:t>Tracks the </a:t>
            </a:r>
            <a:r>
              <a:rPr lang="en-US" altLang="x-none" sz="1800" dirty="0" err="1">
                <a:latin typeface="+mn-lt"/>
              </a:rPr>
              <a:t>behaviour</a:t>
            </a:r>
            <a:r>
              <a:rPr lang="en-US" altLang="x-none" sz="1800" dirty="0">
                <a:latin typeface="+mn-lt"/>
              </a:rPr>
              <a:t> of rivers over time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r>
              <a:rPr lang="en-US" altLang="x-none" sz="1800" dirty="0">
                <a:latin typeface="+mn-lt"/>
              </a:rPr>
              <a:t>Collects volume and speed data on rivers and measures changes in the geography of river channels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r>
              <a:rPr lang="en-US" altLang="x-none" sz="1800" dirty="0">
                <a:latin typeface="+mn-lt"/>
              </a:rPr>
              <a:t>Advises the ESB on how to manage river flow to their hydroelectric power stations and on the impact of sediment on their reservoirs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r>
              <a:rPr lang="en-US" altLang="x-none" sz="1800" dirty="0">
                <a:latin typeface="+mn-lt"/>
              </a:rPr>
              <a:t>Advises county councils on planning permissions for developments near river floodplains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endParaRPr lang="en-US" altLang="x-none" sz="1800" dirty="0">
              <a:latin typeface="Muli" charset="0"/>
            </a:endParaRP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endParaRPr lang="en-US" altLang="x-none" sz="1800" dirty="0">
              <a:latin typeface="Muli" charset="0"/>
            </a:endParaRP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endParaRPr lang="en-US" altLang="x-none" sz="1800" dirty="0">
              <a:latin typeface="Muli" charset="0"/>
            </a:endParaRP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endParaRPr lang="en-US" altLang="x-none" sz="1800" dirty="0">
              <a:latin typeface="Muli" charset="0"/>
            </a:endParaRP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charset="0"/>
              <a:buChar char="•"/>
              <a:defRPr/>
            </a:pPr>
            <a:endParaRPr lang="en-US" altLang="x-none" sz="1800" dirty="0">
              <a:latin typeface="Arial" charset="0"/>
            </a:endParaRPr>
          </a:p>
        </p:txBody>
      </p:sp>
      <p:pic>
        <p:nvPicPr>
          <p:cNvPr id="25608" name="Picture 1">
            <a:extLst>
              <a:ext uri="{FF2B5EF4-FFF2-40B4-BE49-F238E27FC236}">
                <a16:creationId xmlns:a16="http://schemas.microsoft.com/office/drawing/2014/main" id="{B3B59DE8-26E4-411E-BFAA-35981399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441450"/>
            <a:ext cx="42306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Placeholder 2">
            <a:extLst>
              <a:ext uri="{FF2B5EF4-FFF2-40B4-BE49-F238E27FC236}">
                <a16:creationId xmlns:a16="http://schemas.microsoft.com/office/drawing/2014/main" id="{F9933E6E-99BD-4AFA-8083-DA94D6DBC2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latin typeface="+mj-lt"/>
              </a:rPr>
              <a:t>River landscapes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A01EB-491F-4C6E-8B33-D209AFD770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Review and reflect</a:t>
            </a:r>
          </a:p>
        </p:txBody>
      </p:sp>
      <p:sp>
        <p:nvSpPr>
          <p:cNvPr id="26628" name="Text Placeholder 4">
            <a:extLst>
              <a:ext uri="{FF2B5EF4-FFF2-40B4-BE49-F238E27FC236}">
                <a16:creationId xmlns:a16="http://schemas.microsoft.com/office/drawing/2014/main" id="{EAD6B182-1467-4791-9124-2498FA1B47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9" name="Content Placeholder 5">
            <a:extLst>
              <a:ext uri="{FF2B5EF4-FFF2-40B4-BE49-F238E27FC236}">
                <a16:creationId xmlns:a16="http://schemas.microsoft.com/office/drawing/2014/main" id="{EA20FD2B-339F-4906-A4C3-AAFAEC434FD0}"/>
              </a:ext>
            </a:extLst>
          </p:cNvPr>
          <p:cNvSpPr txBox="1">
            <a:spLocks/>
          </p:cNvSpPr>
          <p:nvPr/>
        </p:nvSpPr>
        <p:spPr bwMode="auto">
          <a:xfrm>
            <a:off x="1095375" y="1441450"/>
            <a:ext cx="84312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46138" indent="-32543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303338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824038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346325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AutoNum type="arabicPeriod"/>
            </a:pPr>
            <a:r>
              <a:rPr lang="en-US" altLang="en-US" sz="1800">
                <a:latin typeface="Arial" panose="020B0604020202020204" pitchFamily="34" charset="0"/>
              </a:rPr>
              <a:t>Describe the process of abrasion and hydraulic action in a river.  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AutoNum type="arabicPeriod"/>
            </a:pPr>
            <a:r>
              <a:rPr lang="en-US" altLang="en-US" sz="1800">
                <a:latin typeface="Arial" panose="020B0604020202020204" pitchFamily="34" charset="0"/>
              </a:rPr>
              <a:t>Explain </a:t>
            </a:r>
            <a:r>
              <a:rPr lang="en-US" altLang="en-US" sz="1800" b="1">
                <a:latin typeface="Arial" panose="020B0604020202020204" pitchFamily="34" charset="0"/>
              </a:rPr>
              <a:t>two </a:t>
            </a:r>
            <a:r>
              <a:rPr lang="en-US" altLang="en-US" sz="1800">
                <a:latin typeface="Arial" panose="020B0604020202020204" pitchFamily="34" charset="0"/>
              </a:rPr>
              <a:t>reasons why rivers deposit their load. 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AutoNum type="arabicPeriod"/>
            </a:pPr>
            <a:r>
              <a:rPr lang="en-US" altLang="en-US" sz="1800">
                <a:latin typeface="Arial" panose="020B0604020202020204" pitchFamily="34" charset="0"/>
              </a:rPr>
              <a:t>Explain how </a:t>
            </a:r>
            <a:r>
              <a:rPr lang="en-US" altLang="en-US" sz="1800" b="1">
                <a:latin typeface="Arial" panose="020B0604020202020204" pitchFamily="34" charset="0"/>
              </a:rPr>
              <a:t>one </a:t>
            </a:r>
            <a:r>
              <a:rPr lang="en-US" altLang="en-US" sz="1800">
                <a:latin typeface="Arial" panose="020B0604020202020204" pitchFamily="34" charset="0"/>
              </a:rPr>
              <a:t>process of erosion leads to the formation of </a:t>
            </a:r>
            <a:r>
              <a:rPr lang="en-US" altLang="en-US" sz="1800" b="1">
                <a:latin typeface="Arial" panose="020B0604020202020204" pitchFamily="34" charset="0"/>
              </a:rPr>
              <a:t>one </a:t>
            </a:r>
            <a:r>
              <a:rPr lang="en-US" altLang="en-US" sz="1800">
                <a:latin typeface="Arial" panose="020B0604020202020204" pitchFamily="34" charset="0"/>
              </a:rPr>
              <a:t>river landform.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AutoNum type="arabicPeriod"/>
            </a:pPr>
            <a:r>
              <a:rPr lang="en-US" altLang="en-US" sz="1800">
                <a:latin typeface="Arial" panose="020B0604020202020204" pitchFamily="34" charset="0"/>
              </a:rPr>
              <a:t>Choose </a:t>
            </a:r>
            <a:r>
              <a:rPr lang="en-US" altLang="en-US" sz="1800" b="1">
                <a:latin typeface="Arial" panose="020B0604020202020204" pitchFamily="34" charset="0"/>
              </a:rPr>
              <a:t>one </a:t>
            </a:r>
            <a:r>
              <a:rPr lang="en-US" altLang="en-US" sz="1800">
                <a:latin typeface="Arial" panose="020B0604020202020204" pitchFamily="34" charset="0"/>
              </a:rPr>
              <a:t>landform of river deposition. Explain how it formed. 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AutoNum type="arabicPeriod"/>
            </a:pPr>
            <a:r>
              <a:rPr lang="en-US" altLang="en-US" sz="1800">
                <a:latin typeface="Arial" panose="020B0604020202020204" pitchFamily="34" charset="0"/>
              </a:rPr>
              <a:t>At which feature along a river’s course should you be most careful? Why?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5">
            <a:extLst>
              <a:ext uri="{FF2B5EF4-FFF2-40B4-BE49-F238E27FC236}">
                <a16:creationId xmlns:a16="http://schemas.microsoft.com/office/drawing/2014/main" id="{80D98167-9905-40D4-91F7-F6A08949D915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112838" y="1447800"/>
            <a:ext cx="8462962" cy="161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The parts of a river </a:t>
            </a:r>
          </a:p>
          <a:p>
            <a:pPr marL="285750" indent="-28575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River processes </a:t>
            </a:r>
          </a:p>
          <a:p>
            <a:pPr marL="285750" indent="-28575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How river processes shape the landscape </a:t>
            </a:r>
          </a:p>
        </p:txBody>
      </p:sp>
      <p:sp>
        <p:nvSpPr>
          <p:cNvPr id="11266" name="Text Placeholder 1">
            <a:extLst>
              <a:ext uri="{FF2B5EF4-FFF2-40B4-BE49-F238E27FC236}">
                <a16:creationId xmlns:a16="http://schemas.microsoft.com/office/drawing/2014/main" id="{8B7DBBBF-35EA-4A3D-BFFA-4ECFAFF4AD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latin typeface="+mj-lt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8F8CE-42A7-4A38-BBC2-63C85A80D5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What will I learn?</a:t>
            </a:r>
          </a:p>
        </p:txBody>
      </p:sp>
      <p:sp>
        <p:nvSpPr>
          <p:cNvPr id="10245" name="Text Placeholder 6">
            <a:extLst>
              <a:ext uri="{FF2B5EF4-FFF2-40B4-BE49-F238E27FC236}">
                <a16:creationId xmlns:a16="http://schemas.microsoft.com/office/drawing/2014/main" id="{B8603936-BAC9-4F44-AF08-14518E2666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6" name="Text Placeholder 4">
            <a:extLst>
              <a:ext uri="{FF2B5EF4-FFF2-40B4-BE49-F238E27FC236}">
                <a16:creationId xmlns:a16="http://schemas.microsoft.com/office/drawing/2014/main" id="{448466ED-FA2D-4E9E-9482-51196434AB9B}"/>
              </a:ext>
            </a:extLst>
          </p:cNvPr>
          <p:cNvSpPr txBox="1">
            <a:spLocks/>
          </p:cNvSpPr>
          <p:nvPr/>
        </p:nvSpPr>
        <p:spPr bwMode="auto">
          <a:xfrm>
            <a:off x="0" y="3154363"/>
            <a:ext cx="53736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 anchor="ctr"/>
          <a:lstStyle>
            <a:lvl1pPr marL="539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04298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5975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31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03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575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147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F7A99"/>
                </a:solidFill>
                <a:latin typeface="Arial" panose="020B0604020202020204" pitchFamily="34" charset="0"/>
              </a:rPr>
              <a:t>Key skills</a:t>
            </a:r>
          </a:p>
        </p:txBody>
      </p:sp>
      <p:sp>
        <p:nvSpPr>
          <p:cNvPr id="10247" name="Content Placeholder 5">
            <a:extLst>
              <a:ext uri="{FF2B5EF4-FFF2-40B4-BE49-F238E27FC236}">
                <a16:creationId xmlns:a16="http://schemas.microsoft.com/office/drawing/2014/main" id="{EC368BD4-334C-477D-B426-4BC022627A11}"/>
              </a:ext>
            </a:extLst>
          </p:cNvPr>
          <p:cNvSpPr txBox="1">
            <a:spLocks/>
          </p:cNvSpPr>
          <p:nvPr/>
        </p:nvSpPr>
        <p:spPr bwMode="auto">
          <a:xfrm>
            <a:off x="939800" y="3965575"/>
            <a:ext cx="84629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46138" indent="-32543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303338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824038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346325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Char char="•"/>
            </a:pPr>
            <a:r>
              <a:rPr lang="en-US" altLang="en-US" sz="1800" b="1">
                <a:latin typeface="Arial" panose="020B0604020202020204" pitchFamily="34" charset="0"/>
              </a:rPr>
              <a:t>Staying well</a:t>
            </a:r>
            <a:r>
              <a:rPr lang="en-US" altLang="en-US" sz="1800">
                <a:latin typeface="Arial" panose="020B0604020202020204" pitchFamily="34" charset="0"/>
              </a:rPr>
              <a:t>, appreciating the power of rivers and knowing to exercise care when near rivers</a:t>
            </a:r>
          </a:p>
        </p:txBody>
      </p:sp>
      <p:pic>
        <p:nvPicPr>
          <p:cNvPr id="10248" name="Picture 1">
            <a:extLst>
              <a:ext uri="{FF2B5EF4-FFF2-40B4-BE49-F238E27FC236}">
                <a16:creationId xmlns:a16="http://schemas.microsoft.com/office/drawing/2014/main" id="{EDA6EF25-1CB4-4FD6-82AC-0FEF696A9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83038"/>
            <a:ext cx="3587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Placeholder 1">
            <a:extLst>
              <a:ext uri="{FF2B5EF4-FFF2-40B4-BE49-F238E27FC236}">
                <a16:creationId xmlns:a16="http://schemas.microsoft.com/office/drawing/2014/main" id="{354DFF7A-54D5-4148-9099-0A78F31422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latin typeface="+mj-lt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93550-1E87-45A8-848A-C7C126E301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Why am I learning this?</a:t>
            </a:r>
          </a:p>
        </p:txBody>
      </p:sp>
      <p:sp>
        <p:nvSpPr>
          <p:cNvPr id="11268" name="Text Placeholder 6">
            <a:extLst>
              <a:ext uri="{FF2B5EF4-FFF2-40B4-BE49-F238E27FC236}">
                <a16:creationId xmlns:a16="http://schemas.microsoft.com/office/drawing/2014/main" id="{2F7E01A4-65A4-4C01-B4D2-3205D66F53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9" name="Text Placeholder 4">
            <a:extLst>
              <a:ext uri="{FF2B5EF4-FFF2-40B4-BE49-F238E27FC236}">
                <a16:creationId xmlns:a16="http://schemas.microsoft.com/office/drawing/2014/main" id="{34EAF7A7-B7E8-4B7A-BBE9-348E38829493}"/>
              </a:ext>
            </a:extLst>
          </p:cNvPr>
          <p:cNvSpPr txBox="1">
            <a:spLocks/>
          </p:cNvSpPr>
          <p:nvPr/>
        </p:nvSpPr>
        <p:spPr bwMode="auto">
          <a:xfrm>
            <a:off x="0" y="3154363"/>
            <a:ext cx="27638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 anchor="ctr"/>
          <a:lstStyle>
            <a:lvl1pPr marL="539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04298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5975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31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03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575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14775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F7A99"/>
                </a:solidFill>
                <a:latin typeface="Arial" panose="020B0604020202020204" pitchFamily="34" charset="0"/>
              </a:rPr>
              <a:t>Success criteria</a:t>
            </a:r>
          </a:p>
        </p:txBody>
      </p:sp>
      <p:sp>
        <p:nvSpPr>
          <p:cNvPr id="11270" name="Content Placeholder 5">
            <a:extLst>
              <a:ext uri="{FF2B5EF4-FFF2-40B4-BE49-F238E27FC236}">
                <a16:creationId xmlns:a16="http://schemas.microsoft.com/office/drawing/2014/main" id="{B26D09CD-51DF-4D73-9220-9FB705F46644}"/>
              </a:ext>
            </a:extLst>
          </p:cNvPr>
          <p:cNvSpPr txBox="1">
            <a:spLocks/>
          </p:cNvSpPr>
          <p:nvPr/>
        </p:nvSpPr>
        <p:spPr bwMode="auto">
          <a:xfrm>
            <a:off x="1112838" y="3851275"/>
            <a:ext cx="84629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46138" indent="-325438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303338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824038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346325" indent="-2603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I can describe a river landscape.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I understand how different processes affect rivers.</a:t>
            </a:r>
          </a:p>
          <a:p>
            <a:pPr eaLnBrk="1" hangingPunct="1">
              <a:lnSpc>
                <a:spcPts val="2463"/>
              </a:lnSpc>
              <a:buClr>
                <a:srgbClr val="1980A9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I am able to identify river landforms and the processes that formed them.</a:t>
            </a:r>
          </a:p>
        </p:txBody>
      </p:sp>
      <p:sp>
        <p:nvSpPr>
          <p:cNvPr id="11271" name="Content Placeholder 1">
            <a:extLst>
              <a:ext uri="{FF2B5EF4-FFF2-40B4-BE49-F238E27FC236}">
                <a16:creationId xmlns:a16="http://schemas.microsoft.com/office/drawing/2014/main" id="{A6666789-9EC2-42F1-824E-C725DBE30348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112838" y="1447800"/>
            <a:ext cx="8531225" cy="1477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/>
              <a:t>From rushing waterfalls, through winding meanders to broad, flat estuaries, </a:t>
            </a:r>
            <a:br>
              <a:rPr lang="en-US" altLang="en-US"/>
            </a:br>
            <a:r>
              <a:rPr lang="en-US" altLang="en-US"/>
              <a:t>rivers are powerful agents that shape the landscape. Find out all about rivers </a:t>
            </a:r>
            <a:br>
              <a:rPr lang="en-US" altLang="en-US"/>
            </a:br>
            <a:r>
              <a:rPr lang="en-US" altLang="en-US"/>
              <a:t>in this topic.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Placeholder 5">
            <a:extLst>
              <a:ext uri="{FF2B5EF4-FFF2-40B4-BE49-F238E27FC236}">
                <a16:creationId xmlns:a16="http://schemas.microsoft.com/office/drawing/2014/main" id="{984D998D-0BB4-4EFB-86E9-8C87DBD55237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84B06A-C709-4C8F-A752-D65C0F9805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Keyword connections</a:t>
            </a:r>
          </a:p>
        </p:txBody>
      </p:sp>
      <p:sp>
        <p:nvSpPr>
          <p:cNvPr id="12292" name="Text Placeholder 3">
            <a:extLst>
              <a:ext uri="{FF2B5EF4-FFF2-40B4-BE49-F238E27FC236}">
                <a16:creationId xmlns:a16="http://schemas.microsoft.com/office/drawing/2014/main" id="{E2598556-5A0F-4333-95D4-554BAC15E20B}"/>
              </a:ext>
            </a:extLst>
          </p:cNvPr>
          <p:cNvSpPr>
            <a:spLocks noGrp="1" noChangeArrowheads="1"/>
          </p:cNvSpPr>
          <p:nvPr>
            <p:ph type="body" sz="quarter" idx="19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2293" name="Picture 3">
            <a:extLst>
              <a:ext uri="{FF2B5EF4-FFF2-40B4-BE49-F238E27FC236}">
                <a16:creationId xmlns:a16="http://schemas.microsoft.com/office/drawing/2014/main" id="{AA0D230D-28B0-4F82-8962-44C3C91F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5"/>
          <a:stretch>
            <a:fillRect/>
          </a:stretch>
        </p:blipFill>
        <p:spPr bwMode="auto">
          <a:xfrm>
            <a:off x="-158750" y="-3857625"/>
            <a:ext cx="10799763" cy="1006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Placeholder 2">
            <a:extLst>
              <a:ext uri="{FF2B5EF4-FFF2-40B4-BE49-F238E27FC236}">
                <a16:creationId xmlns:a16="http://schemas.microsoft.com/office/drawing/2014/main" id="{F7D6FD30-E1C6-4111-9CF4-4DC8DADCF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latin typeface="+mj-lt"/>
              </a:rPr>
              <a:t>River landscapes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EB93A-3BDF-417A-A26F-BEB8779EF5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Landscape features of rivers</a:t>
            </a:r>
          </a:p>
        </p:txBody>
      </p:sp>
      <p:sp>
        <p:nvSpPr>
          <p:cNvPr id="13316" name="Text Placeholder 6">
            <a:extLst>
              <a:ext uri="{FF2B5EF4-FFF2-40B4-BE49-F238E27FC236}">
                <a16:creationId xmlns:a16="http://schemas.microsoft.com/office/drawing/2014/main" id="{688D1144-7D78-490A-BF6B-A0F4D23ADE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3317" name="Picture 1">
            <a:extLst>
              <a:ext uri="{FF2B5EF4-FFF2-40B4-BE49-F238E27FC236}">
                <a16:creationId xmlns:a16="http://schemas.microsoft.com/office/drawing/2014/main" id="{CA535322-99F0-4BA8-89D1-387579AD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0"/>
          <a:stretch>
            <a:fillRect/>
          </a:stretch>
        </p:blipFill>
        <p:spPr bwMode="auto">
          <a:xfrm>
            <a:off x="2036763" y="-715963"/>
            <a:ext cx="6705600" cy="764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5">
            <a:extLst>
              <a:ext uri="{FF2B5EF4-FFF2-40B4-BE49-F238E27FC236}">
                <a16:creationId xmlns:a16="http://schemas.microsoft.com/office/drawing/2014/main" id="{C173474D-014C-4BB9-844E-3E7C1FD7AC40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1450"/>
            <a:ext cx="4238625" cy="49498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SzPct val="100000"/>
              <a:buFont typeface="+mj-lt"/>
              <a:buAutoNum type="arabicPeriod"/>
              <a:defRPr/>
            </a:pPr>
            <a:r>
              <a:rPr lang="en-US" b="1" dirty="0">
                <a:ea typeface="Muli" charset="0"/>
                <a:cs typeface="Muli" charset="0"/>
              </a:rPr>
              <a:t>Hydraulic action </a:t>
            </a:r>
            <a:r>
              <a:rPr lang="en-US" dirty="0">
                <a:ea typeface="Muli" charset="0"/>
                <a:cs typeface="Muli" charset="0"/>
              </a:rPr>
              <a:t>is erosion by the power of moving water.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ea typeface="Muli" charset="0"/>
                <a:cs typeface="Muli" charset="0"/>
              </a:rPr>
              <a:t>Abrasion </a:t>
            </a:r>
            <a:r>
              <a:rPr lang="en-US" dirty="0">
                <a:ea typeface="Muli" charset="0"/>
                <a:cs typeface="Muli" charset="0"/>
              </a:rPr>
              <a:t>is a type of erosion caused by the river’s load striking the bed and banks of the river.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ea typeface="Muli" charset="0"/>
                <a:cs typeface="Muli" charset="0"/>
              </a:rPr>
              <a:t>Solution </a:t>
            </a:r>
            <a:r>
              <a:rPr lang="en-US" dirty="0">
                <a:ea typeface="Muli" charset="0"/>
                <a:cs typeface="Muli" charset="0"/>
              </a:rPr>
              <a:t>happens when the water slowly dissolves parts of the river channel.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ea typeface="Muli" charset="0"/>
                <a:cs typeface="Muli" charset="0"/>
              </a:rPr>
              <a:t>Attrition </a:t>
            </a:r>
            <a:r>
              <a:rPr lang="en-US" dirty="0">
                <a:ea typeface="Muli" charset="0"/>
                <a:cs typeface="Muli" charset="0"/>
              </a:rPr>
              <a:t>happens when rock and stones carried by the river strike off each other. </a:t>
            </a:r>
            <a:r>
              <a:rPr lang="en-US" dirty="0">
                <a:latin typeface="Muli" charset="0"/>
                <a:ea typeface="Muli" charset="0"/>
                <a:cs typeface="Muli" charset="0"/>
              </a:rPr>
              <a:t>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15362" name="Text Placeholder 3">
            <a:extLst>
              <a:ext uri="{FF2B5EF4-FFF2-40B4-BE49-F238E27FC236}">
                <a16:creationId xmlns:a16="http://schemas.microsoft.com/office/drawing/2014/main" id="{3704736D-7E7D-4367-9896-CBA43E0B204F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FF1E4-53D1-44FF-819B-E4A437758F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River processes: erosion</a:t>
            </a:r>
          </a:p>
        </p:txBody>
      </p:sp>
      <p:sp>
        <p:nvSpPr>
          <p:cNvPr id="14341" name="Text Placeholder 8">
            <a:extLst>
              <a:ext uri="{FF2B5EF4-FFF2-40B4-BE49-F238E27FC236}">
                <a16:creationId xmlns:a16="http://schemas.microsoft.com/office/drawing/2014/main" id="{CF8D3A91-AA29-4A00-AEA7-04DB3D8332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4342" name="Picture 1">
            <a:extLst>
              <a:ext uri="{FF2B5EF4-FFF2-40B4-BE49-F238E27FC236}">
                <a16:creationId xmlns:a16="http://schemas.microsoft.com/office/drawing/2014/main" id="{CF4F01D0-FC5B-4C0D-AD90-6FDC90619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441450"/>
            <a:ext cx="44719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5">
            <a:extLst>
              <a:ext uri="{FF2B5EF4-FFF2-40B4-BE49-F238E27FC236}">
                <a16:creationId xmlns:a16="http://schemas.microsoft.com/office/drawing/2014/main" id="{BF98BE18-248C-46C1-9065-AFC2ADE56E33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1450"/>
            <a:ext cx="4364038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b="1" dirty="0"/>
              <a:t>Rolling: </a:t>
            </a:r>
            <a:r>
              <a:rPr lang="en-US" dirty="0"/>
              <a:t>Larger, heavier particles, such as pebbles and stones, are rolled along the riverbed by the force of the water. 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/>
              <a:t>Bouncing: </a:t>
            </a:r>
            <a:r>
              <a:rPr lang="en-US" dirty="0"/>
              <a:t>Smaller particles, such as small pebbles and sand, are bounced along the riverbed. </a:t>
            </a:r>
            <a:endParaRPr lang="en-US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/>
              <a:t>Solution: </a:t>
            </a:r>
            <a:r>
              <a:rPr lang="en-US" dirty="0"/>
              <a:t>Salts are dissolved in the water and are invisible. 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/>
              <a:t>Suspension: </a:t>
            </a:r>
            <a:r>
              <a:rPr lang="en-US" dirty="0"/>
              <a:t>The lightest particles of silt and clay are carried along while suspended in the water.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0FDFBD1-64AC-4BCD-8A5F-48972AD0B627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F67D80-6EEB-4BA2-9A35-C5BA85F51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River processes: transportation</a:t>
            </a:r>
          </a:p>
        </p:txBody>
      </p:sp>
      <p:sp>
        <p:nvSpPr>
          <p:cNvPr id="15365" name="Text Placeholder 8">
            <a:extLst>
              <a:ext uri="{FF2B5EF4-FFF2-40B4-BE49-F238E27FC236}">
                <a16:creationId xmlns:a16="http://schemas.microsoft.com/office/drawing/2014/main" id="{C260BA13-383B-47F9-8DDD-D53F7890B2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5366" name="Picture 2">
            <a:extLst>
              <a:ext uri="{FF2B5EF4-FFF2-40B4-BE49-F238E27FC236}">
                <a16:creationId xmlns:a16="http://schemas.microsoft.com/office/drawing/2014/main" id="{864F1E11-20A3-4093-BF74-A51B1A203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025525"/>
            <a:ext cx="484505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3">
            <a:extLst>
              <a:ext uri="{FF2B5EF4-FFF2-40B4-BE49-F238E27FC236}">
                <a16:creationId xmlns:a16="http://schemas.microsoft.com/office/drawing/2014/main" id="{D4BB1119-D6A3-4970-91F9-B58E003BBDDE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C65B8-5B0B-4AB8-AE4F-CBE2BE3A7F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defRPr/>
            </a:pPr>
            <a:r>
              <a:rPr lang="en-US" dirty="0"/>
              <a:t>River processes: deposition</a:t>
            </a:r>
          </a:p>
        </p:txBody>
      </p:sp>
      <p:sp>
        <p:nvSpPr>
          <p:cNvPr id="16388" name="Text Placeholder 8">
            <a:extLst>
              <a:ext uri="{FF2B5EF4-FFF2-40B4-BE49-F238E27FC236}">
                <a16:creationId xmlns:a16="http://schemas.microsoft.com/office/drawing/2014/main" id="{781046BE-A224-4185-B5D5-03E7012394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BA44313D-2A57-4185-A20D-B612CC8C8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975" y="2227263"/>
            <a:ext cx="1857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6390" name="Content Placeholder 5">
            <a:extLst>
              <a:ext uri="{FF2B5EF4-FFF2-40B4-BE49-F238E27FC236}">
                <a16:creationId xmlns:a16="http://schemas.microsoft.com/office/drawing/2014/main" id="{DB90952B-B9B3-4C02-9646-E688A39F3CD3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1450"/>
            <a:ext cx="4568825" cy="494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b="1"/>
              <a:t>Decrease in speed: </a:t>
            </a:r>
            <a:r>
              <a:rPr lang="en-US" altLang="en-US"/>
              <a:t>When a river slows down, there is less energy available to carry the bedload. </a:t>
            </a:r>
          </a:p>
          <a:p>
            <a:pPr marL="342900" indent="-34290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b="1"/>
              <a:t>Decrease in volume:</a:t>
            </a:r>
            <a:r>
              <a:rPr lang="en-US" altLang="en-US"/>
              <a:t> If the volume of water in the river decreases, bedload will be deposited. </a:t>
            </a:r>
          </a:p>
          <a:p>
            <a:pPr marL="342900" indent="-342900"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b="1"/>
              <a:t>Increase in bedload: </a:t>
            </a:r>
            <a:r>
              <a:rPr lang="en-US" altLang="en-US"/>
              <a:t>If the sediment in a river increases, the river may not have enough energy to carry it. </a:t>
            </a:r>
          </a:p>
        </p:txBody>
      </p:sp>
      <p:pic>
        <p:nvPicPr>
          <p:cNvPr id="16391" name="Picture 1">
            <a:extLst>
              <a:ext uri="{FF2B5EF4-FFF2-40B4-BE49-F238E27FC236}">
                <a16:creationId xmlns:a16="http://schemas.microsoft.com/office/drawing/2014/main" id="{F1D33B1F-5B4C-4D0B-914F-BBA6C930B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441450"/>
            <a:ext cx="421798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5">
            <a:extLst>
              <a:ext uri="{FF2B5EF4-FFF2-40B4-BE49-F238E27FC236}">
                <a16:creationId xmlns:a16="http://schemas.microsoft.com/office/drawing/2014/main" id="{F25635E9-0D54-4231-9409-4793EDA202AC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1095375" y="1446213"/>
            <a:ext cx="4613275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A </a:t>
            </a:r>
            <a:r>
              <a:rPr lang="en-US" b="1" dirty="0"/>
              <a:t>V-shaped valley </a:t>
            </a:r>
            <a:r>
              <a:rPr lang="en-US" dirty="0"/>
              <a:t>forms in the </a:t>
            </a:r>
            <a:r>
              <a:rPr lang="en-US" b="1" dirty="0"/>
              <a:t>upper course </a:t>
            </a:r>
            <a:r>
              <a:rPr lang="en-US" dirty="0"/>
              <a:t>of a river. It has a narrow floor and steep sides. It is a feature of erosion.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It is formed by the process of </a:t>
            </a:r>
            <a:r>
              <a:rPr lang="en-US" b="1" dirty="0"/>
              <a:t>vertical erosion </a:t>
            </a:r>
            <a:r>
              <a:rPr lang="en-US" dirty="0"/>
              <a:t>when the river cuts down into its bed.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Soil and rock are </a:t>
            </a:r>
            <a:r>
              <a:rPr lang="en-US" b="1" dirty="0"/>
              <a:t>weathered </a:t>
            </a:r>
            <a:r>
              <a:rPr lang="en-US" dirty="0"/>
              <a:t>from the sides of the valley and mass movement carries weathered material to the river.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The processes of </a:t>
            </a:r>
            <a:r>
              <a:rPr lang="en-US" b="1" dirty="0"/>
              <a:t>abrasion </a:t>
            </a:r>
            <a:r>
              <a:rPr lang="en-US" dirty="0"/>
              <a:t>and </a:t>
            </a:r>
            <a:r>
              <a:rPr lang="en-US" b="1" dirty="0"/>
              <a:t>hydraulic action </a:t>
            </a:r>
            <a:r>
              <a:rPr lang="en-US" dirty="0"/>
              <a:t>deepen the river channel. </a:t>
            </a:r>
          </a:p>
          <a:p>
            <a:pPr marL="342900" indent="-342900">
              <a:buFont typeface="Arial"/>
              <a:buAutoNum type="arabicPeriod"/>
              <a:defRPr/>
            </a:pPr>
            <a:r>
              <a:rPr lang="en-US" dirty="0"/>
              <a:t>Over time, the valley becomes more V-shaped. An example is the upper course of the River </a:t>
            </a:r>
            <a:r>
              <a:rPr lang="en-US" dirty="0" err="1"/>
              <a:t>Liffey</a:t>
            </a:r>
            <a:r>
              <a:rPr lang="en-US" dirty="0"/>
              <a:t> in Co. </a:t>
            </a:r>
            <a:r>
              <a:rPr lang="en-US" dirty="0" err="1"/>
              <a:t>Wicklow</a:t>
            </a:r>
            <a:r>
              <a:rPr lang="en-US" dirty="0"/>
              <a:t>. </a:t>
            </a:r>
          </a:p>
          <a:p>
            <a:pPr>
              <a:lnSpc>
                <a:spcPts val="2463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18434" name="Text Placeholder 3">
            <a:extLst>
              <a:ext uri="{FF2B5EF4-FFF2-40B4-BE49-F238E27FC236}">
                <a16:creationId xmlns:a16="http://schemas.microsoft.com/office/drawing/2014/main" id="{1F872EEB-C956-4EA2-990C-25A32C1942DA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0" y="217488"/>
            <a:ext cx="7199313" cy="4714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dirty="0">
                <a:ea typeface="MS PGothic" charset="-128"/>
              </a:rPr>
              <a:t>River landscapes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9F4F4-692E-4DE5-8082-ECFA6B20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811213"/>
            <a:ext cx="10688638" cy="4683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Landscape features of the upper course: V-shaped valley</a:t>
            </a:r>
          </a:p>
        </p:txBody>
      </p:sp>
      <p:sp>
        <p:nvSpPr>
          <p:cNvPr id="17413" name="Text Placeholder 7">
            <a:extLst>
              <a:ext uri="{FF2B5EF4-FFF2-40B4-BE49-F238E27FC236}">
                <a16:creationId xmlns:a16="http://schemas.microsoft.com/office/drawing/2014/main" id="{A12738C7-0664-4E3F-ABEB-38C5A482E2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auto">
          <a:xfrm>
            <a:off x="3641725" y="7019925"/>
            <a:ext cx="5757863" cy="54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7414" name="Picture 1">
            <a:extLst>
              <a:ext uri="{FF2B5EF4-FFF2-40B4-BE49-F238E27FC236}">
                <a16:creationId xmlns:a16="http://schemas.microsoft.com/office/drawing/2014/main" id="{1FA1CA10-98A1-49FC-806C-C660F4A81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446213"/>
            <a:ext cx="41021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neric 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9C0F2F2751E4D89316BDAA9FE730F" ma:contentTypeVersion="9" ma:contentTypeDescription="Create a new document." ma:contentTypeScope="" ma:versionID="29722f0db6237fca2c47587e0677b628">
  <xsd:schema xmlns:xsd="http://www.w3.org/2001/XMLSchema" xmlns:xs="http://www.w3.org/2001/XMLSchema" xmlns:p="http://schemas.microsoft.com/office/2006/metadata/properties" xmlns:ns2="37a15ebc-f898-4d17-b0a4-83545f0702c8" xmlns:ns3="b312e899-71bd-441b-bd11-01ed88b72bec" targetNamespace="http://schemas.microsoft.com/office/2006/metadata/properties" ma:root="true" ma:fieldsID="ed9126b593dfa3514ed489edd895d5a2" ns2:_="" ns3:_="">
    <xsd:import namespace="37a15ebc-f898-4d17-b0a4-83545f0702c8"/>
    <xsd:import namespace="b312e899-71bd-441b-bd11-01ed88b72b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a15ebc-f898-4d17-b0a4-83545f070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2e899-71bd-441b-bd11-01ed88b72b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892EC4-02FD-4C01-96FC-F1549F5C6606}"/>
</file>

<file path=customXml/itemProps2.xml><?xml version="1.0" encoding="utf-8"?>
<ds:datastoreItem xmlns:ds="http://schemas.openxmlformats.org/officeDocument/2006/customXml" ds:itemID="{9AD9D587-A1A5-41D1-9713-8D533964230A}"/>
</file>

<file path=customXml/itemProps3.xml><?xml version="1.0" encoding="utf-8"?>
<ds:datastoreItem xmlns:ds="http://schemas.openxmlformats.org/officeDocument/2006/customXml" ds:itemID="{DFD6CD46-B62D-415D-856E-9CD98D96B25E}"/>
</file>

<file path=docProps/app.xml><?xml version="1.0" encoding="utf-8"?>
<Properties xmlns="http://schemas.openxmlformats.org/officeDocument/2006/extended-properties" xmlns:vt="http://schemas.openxmlformats.org/officeDocument/2006/docPropsVTypes">
  <Template>Generic PP.pot</Template>
  <TotalTime>1140</TotalTime>
  <Words>727</Words>
  <Application>Microsoft Office PowerPoint</Application>
  <PresentationFormat>Custom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MS PGothic</vt:lpstr>
      <vt:lpstr>Arial</vt:lpstr>
      <vt:lpstr>Rockwell</vt:lpstr>
      <vt:lpstr>Muli</vt:lpstr>
      <vt:lpstr>Generic PP</vt:lpstr>
      <vt:lpstr>Strand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Folens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Juliette OGorman</dc:creator>
  <cp:lastModifiedBy>Frank MacBride</cp:lastModifiedBy>
  <cp:revision>148</cp:revision>
  <dcterms:created xsi:type="dcterms:W3CDTF">2015-10-12T11:22:00Z</dcterms:created>
  <dcterms:modified xsi:type="dcterms:W3CDTF">2018-01-31T18:26:50Z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0x010100BD89C0F2F2751E4D89316BDAA9FE730F</vt:lpwstr>
  </property>
</Properties>
</file>