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69" r:id="rId2"/>
    <p:sldId id="270" r:id="rId3"/>
    <p:sldId id="271" r:id="rId4"/>
    <p:sldId id="285" r:id="rId5"/>
    <p:sldId id="325" r:id="rId6"/>
    <p:sldId id="326" r:id="rId7"/>
    <p:sldId id="346" r:id="rId8"/>
    <p:sldId id="286" r:id="rId9"/>
    <p:sldId id="352" r:id="rId10"/>
    <p:sldId id="342" r:id="rId11"/>
    <p:sldId id="347" r:id="rId12"/>
    <p:sldId id="274" r:id="rId13"/>
    <p:sldId id="330" r:id="rId14"/>
    <p:sldId id="287" r:id="rId15"/>
    <p:sldId id="289" r:id="rId16"/>
    <p:sldId id="348" r:id="rId17"/>
    <p:sldId id="332" r:id="rId18"/>
    <p:sldId id="343" r:id="rId19"/>
    <p:sldId id="291" r:id="rId20"/>
    <p:sldId id="334" r:id="rId21"/>
    <p:sldId id="311" r:id="rId22"/>
    <p:sldId id="335" r:id="rId23"/>
    <p:sldId id="336" r:id="rId24"/>
    <p:sldId id="338" r:id="rId25"/>
    <p:sldId id="344" r:id="rId26"/>
    <p:sldId id="349" r:id="rId27"/>
    <p:sldId id="345" r:id="rId28"/>
    <p:sldId id="339" r:id="rId29"/>
    <p:sldId id="351" r:id="rId30"/>
    <p:sldId id="341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flYn3AOpoL0lnOXhJssCPIUSZ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141"/>
    <a:srgbClr val="1E4783"/>
    <a:srgbClr val="AAB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1F94A-93D5-4BB4-B068-94137B469DAB}" v="1" dt="2022-01-27T00:59:37.470"/>
  </p1510:revLst>
</p1510:revInfo>
</file>

<file path=ppt/tableStyles.xml><?xml version="1.0" encoding="utf-8"?>
<a:tblStyleLst xmlns:a="http://schemas.openxmlformats.org/drawingml/2006/main" def="{238A2DA2-46A4-48E4-BB75-16B312FCD73A}">
  <a:tblStyle styleId="{238A2DA2-46A4-48E4-BB75-16B312FCD7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7DF8A48-0E7E-409F-8426-0F6B3FCF0CB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92C683B-BA04-4E89-85B8-94800D957E1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55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54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3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scilla O'Connor" userId="d3b9681a-6783-45a0-a9cd-fbceb3f6df13" providerId="ADAL" clId="{92C1F94A-93D5-4BB4-B068-94137B469DAB}"/>
    <pc:docChg chg="undo custSel modSld">
      <pc:chgData name="Priscilla O'Connor" userId="d3b9681a-6783-45a0-a9cd-fbceb3f6df13" providerId="ADAL" clId="{92C1F94A-93D5-4BB4-B068-94137B469DAB}" dt="2022-01-27T01:02:48.647" v="14" actId="14734"/>
      <pc:docMkLst>
        <pc:docMk/>
      </pc:docMkLst>
      <pc:sldChg chg="modSp mod">
        <pc:chgData name="Priscilla O'Connor" userId="d3b9681a-6783-45a0-a9cd-fbceb3f6df13" providerId="ADAL" clId="{92C1F94A-93D5-4BB4-B068-94137B469DAB}" dt="2022-01-27T01:02:48.647" v="14" actId="14734"/>
        <pc:sldMkLst>
          <pc:docMk/>
          <pc:sldMk cId="2445181924" sldId="338"/>
        </pc:sldMkLst>
        <pc:graphicFrameChg chg="modGraphic">
          <ac:chgData name="Priscilla O'Connor" userId="d3b9681a-6783-45a0-a9cd-fbceb3f6df13" providerId="ADAL" clId="{92C1F94A-93D5-4BB4-B068-94137B469DAB}" dt="2022-01-27T01:02:48.647" v="14" actId="14734"/>
          <ac:graphicFrameMkLst>
            <pc:docMk/>
            <pc:sldMk cId="2445181924" sldId="338"/>
            <ac:graphicFrameMk id="2" creationId="{DB787EBF-B649-4F4B-A027-65B15EBF540D}"/>
          </ac:graphicFrameMkLst>
        </pc:graphicFrameChg>
      </pc:sldChg>
      <pc:sldChg chg="modSp mod">
        <pc:chgData name="Priscilla O'Connor" userId="d3b9681a-6783-45a0-a9cd-fbceb3f6df13" providerId="ADAL" clId="{92C1F94A-93D5-4BB4-B068-94137B469DAB}" dt="2022-01-27T00:59:10.354" v="1" actId="207"/>
        <pc:sldMkLst>
          <pc:docMk/>
          <pc:sldMk cId="1826639615" sldId="346"/>
        </pc:sldMkLst>
        <pc:spChg chg="mod">
          <ac:chgData name="Priscilla O'Connor" userId="d3b9681a-6783-45a0-a9cd-fbceb3f6df13" providerId="ADAL" clId="{92C1F94A-93D5-4BB4-B068-94137B469DAB}" dt="2022-01-27T00:59:10.354" v="1" actId="207"/>
          <ac:spMkLst>
            <pc:docMk/>
            <pc:sldMk cId="1826639615" sldId="346"/>
            <ac:spMk id="159" creationId="{00000000-0000-0000-0000-000000000000}"/>
          </ac:spMkLst>
        </pc:spChg>
      </pc:sldChg>
      <pc:sldChg chg="modSp mod setBg">
        <pc:chgData name="Priscilla O'Connor" userId="d3b9681a-6783-45a0-a9cd-fbceb3f6df13" providerId="ADAL" clId="{92C1F94A-93D5-4BB4-B068-94137B469DAB}" dt="2022-01-27T00:59:37.470" v="5"/>
        <pc:sldMkLst>
          <pc:docMk/>
          <pc:sldMk cId="1431017617" sldId="347"/>
        </pc:sldMkLst>
        <pc:spChg chg="mod">
          <ac:chgData name="Priscilla O'Connor" userId="d3b9681a-6783-45a0-a9cd-fbceb3f6df13" providerId="ADAL" clId="{92C1F94A-93D5-4BB4-B068-94137B469DAB}" dt="2022-01-27T00:59:28.767" v="2" actId="108"/>
          <ac:spMkLst>
            <pc:docMk/>
            <pc:sldMk cId="1431017617" sldId="347"/>
            <ac:spMk id="159" creationId="{00000000-0000-0000-0000-000000000000}"/>
          </ac:spMkLst>
        </pc:spChg>
      </pc:sldChg>
      <pc:sldChg chg="modSp mod">
        <pc:chgData name="Priscilla O'Connor" userId="d3b9681a-6783-45a0-a9cd-fbceb3f6df13" providerId="ADAL" clId="{92C1F94A-93D5-4BB4-B068-94137B469DAB}" dt="2022-01-27T00:59:53.280" v="8" actId="108"/>
        <pc:sldMkLst>
          <pc:docMk/>
          <pc:sldMk cId="3388082040" sldId="348"/>
        </pc:sldMkLst>
        <pc:spChg chg="mod">
          <ac:chgData name="Priscilla O'Connor" userId="d3b9681a-6783-45a0-a9cd-fbceb3f6df13" providerId="ADAL" clId="{92C1F94A-93D5-4BB4-B068-94137B469DAB}" dt="2022-01-27T00:59:53.280" v="8" actId="108"/>
          <ac:spMkLst>
            <pc:docMk/>
            <pc:sldMk cId="3388082040" sldId="348"/>
            <ac:spMk id="159" creationId="{00000000-0000-0000-0000-000000000000}"/>
          </ac:spMkLst>
        </pc:spChg>
      </pc:sldChg>
      <pc:sldChg chg="modSp mod">
        <pc:chgData name="Priscilla O'Connor" userId="d3b9681a-6783-45a0-a9cd-fbceb3f6df13" providerId="ADAL" clId="{92C1F94A-93D5-4BB4-B068-94137B469DAB}" dt="2022-01-27T01:00:04.732" v="9" actId="108"/>
        <pc:sldMkLst>
          <pc:docMk/>
          <pc:sldMk cId="1231315286" sldId="349"/>
        </pc:sldMkLst>
        <pc:spChg chg="mod">
          <ac:chgData name="Priscilla O'Connor" userId="d3b9681a-6783-45a0-a9cd-fbceb3f6df13" providerId="ADAL" clId="{92C1F94A-93D5-4BB4-B068-94137B469DAB}" dt="2022-01-27T01:00:04.732" v="9" actId="108"/>
          <ac:spMkLst>
            <pc:docMk/>
            <pc:sldMk cId="1231315286" sldId="349"/>
            <ac:spMk id="159" creationId="{00000000-0000-0000-0000-000000000000}"/>
          </ac:spMkLst>
        </pc:spChg>
      </pc:sldChg>
      <pc:sldChg chg="modSp mod">
        <pc:chgData name="Priscilla O'Connor" userId="d3b9681a-6783-45a0-a9cd-fbceb3f6df13" providerId="ADAL" clId="{92C1F94A-93D5-4BB4-B068-94137B469DAB}" dt="2022-01-27T01:00:22.652" v="12" actId="108"/>
        <pc:sldMkLst>
          <pc:docMk/>
          <pc:sldMk cId="3437294855" sldId="351"/>
        </pc:sldMkLst>
        <pc:spChg chg="mod">
          <ac:chgData name="Priscilla O'Connor" userId="d3b9681a-6783-45a0-a9cd-fbceb3f6df13" providerId="ADAL" clId="{92C1F94A-93D5-4BB4-B068-94137B469DAB}" dt="2022-01-27T01:00:22.652" v="12" actId="108"/>
          <ac:spMkLst>
            <pc:docMk/>
            <pc:sldMk cId="3437294855" sldId="351"/>
            <ac:spMk id="159" creationId="{00000000-0000-0000-0000-000000000000}"/>
          </ac:spMkLst>
        </pc:spChg>
      </pc:sldChg>
    </pc:docChg>
  </pc:docChgLst>
  <pc:docChgLst>
    <pc:chgData name="Priscilla O'Connor" userId="d3b9681a-6783-45a0-a9cd-fbceb3f6df13" providerId="ADAL" clId="{39C19D61-368D-4136-91B3-860BD7F5461C}"/>
    <pc:docChg chg="undo redo custSel modSld">
      <pc:chgData name="Priscilla O'Connor" userId="d3b9681a-6783-45a0-a9cd-fbceb3f6df13" providerId="ADAL" clId="{39C19D61-368D-4136-91B3-860BD7F5461C}" dt="2022-01-27T12:05:20.868" v="14" actId="20577"/>
      <pc:docMkLst>
        <pc:docMk/>
      </pc:docMkLst>
      <pc:sldChg chg="modSp mod">
        <pc:chgData name="Priscilla O'Connor" userId="d3b9681a-6783-45a0-a9cd-fbceb3f6df13" providerId="ADAL" clId="{39C19D61-368D-4136-91B3-860BD7F5461C}" dt="2022-01-27T12:05:20.868" v="14" actId="20577"/>
        <pc:sldMkLst>
          <pc:docMk/>
          <pc:sldMk cId="1783196483" sldId="270"/>
        </pc:sldMkLst>
        <pc:spChg chg="mod">
          <ac:chgData name="Priscilla O'Connor" userId="d3b9681a-6783-45a0-a9cd-fbceb3f6df13" providerId="ADAL" clId="{39C19D61-368D-4136-91B3-860BD7F5461C}" dt="2022-01-27T01:34:54.558" v="0" actId="2711"/>
          <ac:spMkLst>
            <pc:docMk/>
            <pc:sldMk cId="1783196483" sldId="270"/>
            <ac:spMk id="3" creationId="{EC0A58A4-69DE-C54D-978F-291A379DE7C9}"/>
          </ac:spMkLst>
        </pc:spChg>
        <pc:spChg chg="mod">
          <ac:chgData name="Priscilla O'Connor" userId="d3b9681a-6783-45a0-a9cd-fbceb3f6df13" providerId="ADAL" clId="{39C19D61-368D-4136-91B3-860BD7F5461C}" dt="2022-01-27T12:05:20.868" v="14" actId="20577"/>
          <ac:spMkLst>
            <pc:docMk/>
            <pc:sldMk cId="1783196483" sldId="270"/>
            <ac:spMk id="4" creationId="{E00D9794-5E55-4D70-9B34-D2713751BA4D}"/>
          </ac:spMkLst>
        </pc:spChg>
      </pc:sldChg>
      <pc:sldChg chg="modSp mod">
        <pc:chgData name="Priscilla O'Connor" userId="d3b9681a-6783-45a0-a9cd-fbceb3f6df13" providerId="ADAL" clId="{39C19D61-368D-4136-91B3-860BD7F5461C}" dt="2022-01-27T01:36:23.118" v="3" actId="2711"/>
        <pc:sldMkLst>
          <pc:docMk/>
          <pc:sldMk cId="1511911233" sldId="271"/>
        </pc:sldMkLst>
        <pc:spChg chg="mod">
          <ac:chgData name="Priscilla O'Connor" userId="d3b9681a-6783-45a0-a9cd-fbceb3f6df13" providerId="ADAL" clId="{39C19D61-368D-4136-91B3-860BD7F5461C}" dt="2022-01-27T01:36:23.118" v="3" actId="2711"/>
          <ac:spMkLst>
            <pc:docMk/>
            <pc:sldMk cId="1511911233" sldId="271"/>
            <ac:spMk id="6" creationId="{5F3A3C56-337E-C149-B200-1DE8C8B62E3C}"/>
          </ac:spMkLst>
        </pc:spChg>
      </pc:sldChg>
      <pc:sldChg chg="modSp mod">
        <pc:chgData name="Priscilla O'Connor" userId="d3b9681a-6783-45a0-a9cd-fbceb3f6df13" providerId="ADAL" clId="{39C19D61-368D-4136-91B3-860BD7F5461C}" dt="2022-01-27T02:04:00.440" v="12" actId="207"/>
        <pc:sldMkLst>
          <pc:docMk/>
          <pc:sldMk cId="3238354407" sldId="341"/>
        </pc:sldMkLst>
        <pc:spChg chg="mod">
          <ac:chgData name="Priscilla O'Connor" userId="d3b9681a-6783-45a0-a9cd-fbceb3f6df13" providerId="ADAL" clId="{39C19D61-368D-4136-91B3-860BD7F5461C}" dt="2022-01-27T01:36:41.921" v="4" actId="2711"/>
          <ac:spMkLst>
            <pc:docMk/>
            <pc:sldMk cId="3238354407" sldId="341"/>
            <ac:spMk id="3" creationId="{EC0A58A4-69DE-C54D-978F-291A379DE7C9}"/>
          </ac:spMkLst>
        </pc:spChg>
        <pc:spChg chg="mod">
          <ac:chgData name="Priscilla O'Connor" userId="d3b9681a-6783-45a0-a9cd-fbceb3f6df13" providerId="ADAL" clId="{39C19D61-368D-4136-91B3-860BD7F5461C}" dt="2022-01-27T01:37:48.150" v="8" actId="20577"/>
          <ac:spMkLst>
            <pc:docMk/>
            <pc:sldMk cId="3238354407" sldId="341"/>
            <ac:spMk id="7" creationId="{7F55AFA7-6A90-4148-A173-1396DF1720C2}"/>
          </ac:spMkLst>
        </pc:spChg>
        <pc:spChg chg="mod">
          <ac:chgData name="Priscilla O'Connor" userId="d3b9681a-6783-45a0-a9cd-fbceb3f6df13" providerId="ADAL" clId="{39C19D61-368D-4136-91B3-860BD7F5461C}" dt="2022-01-27T02:04:00.440" v="12" actId="207"/>
          <ac:spMkLst>
            <pc:docMk/>
            <pc:sldMk cId="3238354407" sldId="341"/>
            <ac:spMk id="8" creationId="{DA5A3639-82A3-4A93-85B1-55E2DB6D3D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25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1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109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4153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010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ront 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0" y="4282280"/>
            <a:ext cx="5949244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0" y="6030119"/>
            <a:ext cx="5949244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aded background">
  <p:cSld name="Faded 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E3D6-CDCF-284A-9984-0E7447373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498" y="4703975"/>
            <a:ext cx="7952127" cy="956140"/>
          </a:xfrm>
        </p:spPr>
        <p:txBody>
          <a:bodyPr>
            <a:normAutofit/>
          </a:bodyPr>
          <a:lstStyle/>
          <a:p>
            <a:pPr marL="806450" indent="-806450" algn="l"/>
            <a:r>
              <a:rPr lang="en-US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Volcanoes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05C31-9E57-BC4C-867A-C6AFE157B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668" y="5648898"/>
            <a:ext cx="3411657" cy="39338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altLang="en-US" sz="1600" b="1" dirty="0"/>
              <a:t>Learning outcomes: 1.1, 2.1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9C894F-BE1E-42C7-B9D5-D24BB527F0A3}"/>
              </a:ext>
            </a:extLst>
          </p:cNvPr>
          <p:cNvSpPr/>
          <p:nvPr/>
        </p:nvSpPr>
        <p:spPr>
          <a:xfrm>
            <a:off x="481795" y="609599"/>
            <a:ext cx="1405053" cy="140505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IE" sz="5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4530F-03EA-4F90-BB90-18ABB246F24E}"/>
              </a:ext>
            </a:extLst>
          </p:cNvPr>
          <p:cNvSpPr txBox="1"/>
          <p:nvPr/>
        </p:nvSpPr>
        <p:spPr>
          <a:xfrm>
            <a:off x="663932" y="750705"/>
            <a:ext cx="1070517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  <a:latin typeface="+mn-lt"/>
              </a:rPr>
              <a:t>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703C1-098A-4755-A7C5-0D1C145C70E8}"/>
              </a:ext>
            </a:extLst>
          </p:cNvPr>
          <p:cNvSpPr txBox="1"/>
          <p:nvPr/>
        </p:nvSpPr>
        <p:spPr>
          <a:xfrm>
            <a:off x="670221" y="872191"/>
            <a:ext cx="1070517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GB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ea typeface="+mj-ea"/>
                <a:cs typeface="+mj-cs"/>
              </a:rPr>
              <a:t>2</a:t>
            </a:r>
            <a:endParaRPr lang="en-IE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466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0242F185-002B-45A5-98B1-DBE558C292D3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&amp; 2.2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F876B19-CD5F-314D-9CBD-07A728E1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95154"/>
              </p:ext>
            </p:extLst>
          </p:nvPr>
        </p:nvGraphicFramePr>
        <p:xfrm>
          <a:off x="1759432" y="1311114"/>
          <a:ext cx="7956068" cy="1803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5606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 further… 1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Where does the magma in a magma chamber come from?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What do you think happens to a magma chamber </a:t>
                      </a:r>
                      <a:b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if it never erupts?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Do volcanoes always have to have violent eruptions?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5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Section 2.2 on page 6 of your Skills Book.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C2DAEFD1-3E6A-EB43-90FF-558155A53300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2.2 The Life Cycle of a Volcano</a:t>
            </a:r>
          </a:p>
        </p:txBody>
      </p:sp>
    </p:spTree>
    <p:extLst>
      <p:ext uri="{BB962C8B-B14F-4D97-AF65-F5344CB8AC3E}">
        <p14:creationId xmlns:p14="http://schemas.microsoft.com/office/powerpoint/2010/main" val="143101761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3280D-E941-4D11-95B6-A9F449431E42}"/>
              </a:ext>
            </a:extLst>
          </p:cNvPr>
          <p:cNvSpPr txBox="1"/>
          <p:nvPr/>
        </p:nvSpPr>
        <p:spPr>
          <a:xfrm>
            <a:off x="414001" y="1080000"/>
            <a:ext cx="6038838" cy="47112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Volcanoes can form at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destructive plate </a:t>
            </a:r>
            <a:b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boundaries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where two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plates collide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heavier oceanic plate sinks below </a:t>
            </a:r>
            <a:b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lighter continental plate.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melts in the mantle.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blob of magma rises through the crust.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magma can erupt and form a volcano.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Mount St Helens, USA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endParaRPr lang="en-US" sz="22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2F8A490-666E-473E-B420-9313D8171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051" y="1426112"/>
            <a:ext cx="4982270" cy="391532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836222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FCB3DE-5562-2A49-9202-D81634344B44}"/>
              </a:ext>
            </a:extLst>
          </p:cNvPr>
          <p:cNvSpPr txBox="1"/>
          <p:nvPr/>
        </p:nvSpPr>
        <p:spPr>
          <a:xfrm>
            <a:off x="432000" y="2019452"/>
            <a:ext cx="3293850" cy="492443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6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Pacific Ring of Fire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D35A444B-99CE-46AC-937F-A8762C1C6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175" y="978101"/>
            <a:ext cx="6967200" cy="4905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itle 6">
            <a:extLst>
              <a:ext uri="{FF2B5EF4-FFF2-40B4-BE49-F238E27FC236}">
                <a16:creationId xmlns:a16="http://schemas.microsoft.com/office/drawing/2014/main" id="{80BEEDCE-C3DC-4EB1-A356-F6AC1F734E9A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</p:spTree>
    <p:extLst>
      <p:ext uri="{BB962C8B-B14F-4D97-AF65-F5344CB8AC3E}">
        <p14:creationId xmlns:p14="http://schemas.microsoft.com/office/powerpoint/2010/main" val="118457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DDA0BCC-0C51-4857-A4EA-CEC3B5F2F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15" y="1441645"/>
            <a:ext cx="5024464" cy="384140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brightRoom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F5671-ED69-4B67-ADDD-F5ADEA12A819}"/>
              </a:ext>
            </a:extLst>
          </p:cNvPr>
          <p:cNvSpPr txBox="1"/>
          <p:nvPr/>
        </p:nvSpPr>
        <p:spPr>
          <a:xfrm>
            <a:off x="432000" y="972000"/>
            <a:ext cx="6102615" cy="490841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Volcanoes can also form at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constructive </a:t>
            </a:r>
            <a:b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 boundaries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happens when two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plates separate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Magma erupts and cools rapidly on </a:t>
            </a:r>
            <a:b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ocean floor.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Lava builds up.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mid-ocean ridge </a:t>
            </a: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forms.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the </a:t>
            </a:r>
            <a:r>
              <a:rPr lang="en-US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Mid-Atlantic Ridge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mid-ocean ridge reaches the surface of the ocean, it forms a volcanic island.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Iceland</a:t>
            </a:r>
          </a:p>
          <a:p>
            <a:pPr marL="404813" indent="-404813">
              <a:spcAft>
                <a:spcPts val="18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endParaRPr lang="en-US" sz="22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6B210599-7A55-4D4F-9585-F60D309311A4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</p:spTree>
    <p:extLst>
      <p:ext uri="{BB962C8B-B14F-4D97-AF65-F5344CB8AC3E}">
        <p14:creationId xmlns:p14="http://schemas.microsoft.com/office/powerpoint/2010/main" val="458227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3D2587-B4F1-8443-9FB2-1E450C3780F0}"/>
              </a:ext>
            </a:extLst>
          </p:cNvPr>
          <p:cNvSpPr txBox="1"/>
          <p:nvPr/>
        </p:nvSpPr>
        <p:spPr>
          <a:xfrm>
            <a:off x="426026" y="1476419"/>
            <a:ext cx="5411294" cy="434057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Iceland is a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volcanic island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sits on top of the Mid-Atlantic Ridge.</a:t>
            </a:r>
            <a:endParaRPr lang="en-GB" sz="2200" dirty="0">
              <a:solidFill>
                <a:srgbClr val="1E4783"/>
              </a:solidFill>
              <a:latin typeface="Calibri" panose="020F0502020204030204"/>
            </a:endParaRP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formed when a volcanic mountain built up on the seabed.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Iceland contains about 130 volcanoes.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 Hekla and Krafla </a:t>
            </a:r>
          </a:p>
          <a:p>
            <a:pPr marL="404813" marR="0" lvl="0" indent="-404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Iceland has many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hot springs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geysers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CC41A24-98EC-4F90-9806-664AC48EF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360000"/>
            <a:ext cx="2827288" cy="943676"/>
          </a:xfrm>
          <a:prstGeom prst="rect">
            <a:avLst/>
          </a:prstGeom>
        </p:spPr>
      </p:pic>
      <p:sp>
        <p:nvSpPr>
          <p:cNvPr id="11" name="Title 6">
            <a:extLst>
              <a:ext uri="{FF2B5EF4-FFF2-40B4-BE49-F238E27FC236}">
                <a16:creationId xmlns:a16="http://schemas.microsoft.com/office/drawing/2014/main" id="{308B190F-BB95-447E-A270-0F27F1BC9BC5}"/>
              </a:ext>
            </a:extLst>
          </p:cNvPr>
          <p:cNvSpPr txBox="1">
            <a:spLocks/>
          </p:cNvSpPr>
          <p:nvPr/>
        </p:nvSpPr>
        <p:spPr>
          <a:xfrm>
            <a:off x="3240000" y="360000"/>
            <a:ext cx="3081454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Iceland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A83116EB-D59F-4145-8843-DAB19A732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320" y="1365259"/>
            <a:ext cx="6278639" cy="3799202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8114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Section 2.3 on page 6 of your Skills Book.</a:t>
            </a:r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5F5C80E-86F8-7D44-9BF8-E52AFB61580E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</p:spTree>
    <p:extLst>
      <p:ext uri="{BB962C8B-B14F-4D97-AF65-F5344CB8AC3E}">
        <p14:creationId xmlns:p14="http://schemas.microsoft.com/office/powerpoint/2010/main" val="3388082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9A0F93D7-8C69-4525-93FB-05DDF6FC0CC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52C7798-FF87-7449-8D6A-626CDB77F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950725"/>
              </p:ext>
            </p:extLst>
          </p:nvPr>
        </p:nvGraphicFramePr>
        <p:xfrm>
          <a:off x="2315457" y="1014474"/>
          <a:ext cx="7128988" cy="33961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898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608588">
                <a:tc>
                  <a:txBody>
                    <a:bodyPr/>
                    <a:lstStyle/>
                    <a:p>
                      <a:pPr algn="l"/>
                      <a:endParaRPr lang="en-US" sz="3000" b="0" i="0" dirty="0">
                        <a:latin typeface="Special Elite" panose="02000506000000020004" pitchFamily="2" charset="0"/>
                      </a:endParaRPr>
                    </a:p>
                  </a:txBody>
                  <a:tcPr marL="75570" marR="75570" anchor="b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does the word ‘distribution’ mean?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 what plate boundaries do volcanoes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75896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</a:t>
                      </a:r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volcano that formed at a destructive plate boundary and </a:t>
                      </a:r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volcano that formed at a constructive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plate boundary.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the Pacific Ring of Fire?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a volcanic island? Name </a:t>
                      </a:r>
                      <a:r>
                        <a:rPr lang="en-GB" sz="1800" b="1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</a:t>
                      </a:r>
                      <a:r>
                        <a:rPr lang="en-IE" sz="1800" b="0" i="0" u="none" strike="noStrike" baseline="0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66347"/>
                  </a:ext>
                </a:extLst>
              </a:tr>
            </a:tbl>
          </a:graphicData>
        </a:graphic>
      </p:graphicFrame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9C087D8D-03B1-394B-946E-23D1006B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1" y="971570"/>
            <a:ext cx="4346600" cy="8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412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B37A9936-36AD-4234-882D-A4F43209531B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2.3 The Distribution of Volcanoes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8D750C8-EA60-9449-81EE-29E24C2D3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79252"/>
              </p:ext>
            </p:extLst>
          </p:nvPr>
        </p:nvGraphicFramePr>
        <p:xfrm>
          <a:off x="1689584" y="1287966"/>
          <a:ext cx="7964431" cy="23345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443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 further… 2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comes out of a volcano when it erupts? List as many things as you can think of. Where do all of these things go? (Hint: Do they all stay on the slopes of the volcano?)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there any constructive plate boundaries on land? Do they produce volcanoes?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What volcanic evidence is there that Ireland used to be on a plate boundary?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3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E478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Keyword connections</a:t>
            </a:r>
          </a:p>
        </p:txBody>
      </p:sp>
      <p:pic>
        <p:nvPicPr>
          <p:cNvPr id="4" name="Picture 3" descr="Graphical user interface, text, chat or text message&#10;&#10;Description automatically generated">
            <a:extLst>
              <a:ext uri="{FF2B5EF4-FFF2-40B4-BE49-F238E27FC236}">
                <a16:creationId xmlns:a16="http://schemas.microsoft.com/office/drawing/2014/main" id="{964E4ACE-8BDF-4D42-A907-FEB9D6F5B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74" y="1273092"/>
            <a:ext cx="11655451" cy="3550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827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of this chapter, you will be able to: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D9794-5E55-4D70-9B34-D2713751BA4D}"/>
              </a:ext>
            </a:extLst>
          </p:cNvPr>
          <p:cNvSpPr txBox="1"/>
          <p:nvPr/>
        </p:nvSpPr>
        <p:spPr>
          <a:xfrm>
            <a:off x="432001" y="1080000"/>
            <a:ext cx="9440546" cy="436171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9138" indent="-719138" algn="l">
              <a:spcAft>
                <a:spcPts val="1800"/>
              </a:spcAft>
              <a:buClr>
                <a:srgbClr val="3F3153"/>
              </a:buClr>
              <a:buSzPct val="80000"/>
            </a:pPr>
            <a:r>
              <a:rPr lang="en-US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r>
              <a:rPr lang="en-US" sz="2400" b="0" i="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how volcanoes are formed.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r>
              <a:rPr lang="en-GB" sz="2400" b="1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</a:t>
            </a:r>
            <a:r>
              <a:rPr lang="en-GB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different types of volcanoes.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</a:t>
            </a:r>
            <a:r>
              <a:rPr lang="en-GB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distribution of volcanoes.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</a:t>
            </a:r>
            <a:r>
              <a:rPr lang="en-GB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the economic and social impacts of volcanoes.</a:t>
            </a:r>
          </a:p>
          <a:p>
            <a:pPr marL="719138" indent="-719138">
              <a:spcAft>
                <a:spcPts val="1800"/>
              </a:spcAft>
              <a:buClr>
                <a:srgbClr val="E84141"/>
              </a:buClr>
              <a:buSzPct val="100000"/>
            </a:pPr>
            <a:r>
              <a:rPr lang="en-GB" sz="24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GB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4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how people respond to and manage the effects of volcanoes.</a:t>
            </a:r>
            <a:endParaRPr lang="en-US" sz="24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96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1034585" cy="7253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C9DEAF-C871-EE46-BB28-E747C10BA53B}"/>
              </a:ext>
            </a:extLst>
          </p:cNvPr>
          <p:cNvSpPr/>
          <p:nvPr/>
        </p:nvSpPr>
        <p:spPr>
          <a:xfrm>
            <a:off x="432000" y="972000"/>
            <a:ext cx="48665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economic impacts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B77DB7CB-73AD-4618-94B0-C08553397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72888"/>
              </p:ext>
            </p:extLst>
          </p:nvPr>
        </p:nvGraphicFramePr>
        <p:xfrm>
          <a:off x="495775" y="1697385"/>
          <a:ext cx="11235308" cy="2133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3511230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4177990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3546088">
                  <a:extLst>
                    <a:ext uri="{9D8B030D-6E8A-4147-A177-3AD203B41FA5}">
                      <a16:colId xmlns:a16="http://schemas.microsoft.com/office/drawing/2014/main" val="1751383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	Heating and electricity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	Agriculture and fish farming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	Tourism and recreation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655375">
                <a:tc>
                  <a:txBody>
                    <a:bodyPr/>
                    <a:lstStyle/>
                    <a:p>
                      <a:pPr marL="268288" indent="-268288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Volcanoes produce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geothermal energy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is a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renewable energy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Volcanic soil in Iceland is naturally warm.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helps grow potatoes and other vegetables.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Geothermal energy is used to heat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greenhouses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Hot springs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are a major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tourist attraction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This earns valuable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revenue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provides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local people in accommodation, transportation and retail.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622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D97DEE9-9E32-4A7E-BF40-B9196DD5ED26}"/>
              </a:ext>
            </a:extLst>
          </p:cNvPr>
          <p:cNvSpPr/>
          <p:nvPr/>
        </p:nvSpPr>
        <p:spPr>
          <a:xfrm>
            <a:off x="432000" y="972000"/>
            <a:ext cx="397993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</a:rPr>
              <a:t>Negative economic impacts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92E9A-1A95-43DC-A5AA-71B7ABFF8F73}"/>
              </a:ext>
            </a:extLst>
          </p:cNvPr>
          <p:cNvSpPr txBox="1"/>
          <p:nvPr/>
        </p:nvSpPr>
        <p:spPr>
          <a:xfrm>
            <a:off x="432000" y="1584984"/>
            <a:ext cx="5953933" cy="185928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900"/>
              </a:spcAft>
              <a:buClr>
                <a:srgbClr val="E84141"/>
              </a:buClr>
              <a:buSzPct val="100000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March 2010, Eyjafjallajökull erupted: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hot cloud of ash and volcanic glass was released into the atmosphere.</a:t>
            </a:r>
          </a:p>
          <a:p>
            <a:pPr marL="404813" indent="-404813">
              <a:spcAft>
                <a:spcPts val="9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caused severe disruption.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1BECD5-DE58-4192-AB9A-3C9827998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459170"/>
              </p:ext>
            </p:extLst>
          </p:nvPr>
        </p:nvGraphicFramePr>
        <p:xfrm>
          <a:off x="489887" y="3921512"/>
          <a:ext cx="5409872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9872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324763"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	Travel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058051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European air traffic control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banned over 100,000 flights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800" b="0" i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million people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were affected.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ban on flying affected people travelling for business and tourism.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857EAC2-C2BA-42DF-B101-1A789EB1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290" y="798690"/>
            <a:ext cx="3119570" cy="2884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29E330C4-1464-4A41-98BA-EFC010A0DB69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8FD0F1B-5560-430A-AD73-BD0053D3D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80390"/>
              </p:ext>
            </p:extLst>
          </p:nvPr>
        </p:nvGraphicFramePr>
        <p:xfrm>
          <a:off x="6020109" y="3921512"/>
          <a:ext cx="5953933" cy="191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933">
                  <a:extLst>
                    <a:ext uri="{9D8B030D-6E8A-4147-A177-3AD203B41FA5}">
                      <a16:colId xmlns:a16="http://schemas.microsoft.com/office/drawing/2014/main" val="12301309"/>
                    </a:ext>
                  </a:extLst>
                </a:gridCol>
              </a:tblGrid>
              <a:tr h="345295"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	Transport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641622249"/>
                  </a:ext>
                </a:extLst>
              </a:tr>
              <a:tr h="1513985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Fresh fruit, flowers, pharmaceuticals and electronic hardware could not be delivered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Companies in Africa and Asia were also affected.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overall cost of the ash cloud was approximately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€3 billion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6905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60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1ADBF9E-C6ED-453A-A71E-605C7252FF8B}"/>
              </a:ext>
            </a:extLst>
          </p:cNvPr>
          <p:cNvSpPr/>
          <p:nvPr/>
        </p:nvSpPr>
        <p:spPr>
          <a:xfrm>
            <a:off x="432000" y="972000"/>
            <a:ext cx="43404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social impacts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9BF746-496F-45A3-B219-8E8A1CC89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4972"/>
              </p:ext>
            </p:extLst>
          </p:nvPr>
        </p:nvGraphicFramePr>
        <p:xfrm>
          <a:off x="518077" y="1566404"/>
          <a:ext cx="10083014" cy="212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4312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4878702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4257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Improved health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	Job creation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703018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Iceland’s capital, Reykjavik, is one of the cleanest cities in the world.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Using geothermal energy has improved air quality and people’s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 reduces Iceland’s impact on climate change.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Tourism helps to reduce outward migration.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Young people have found jobs in hotels, bars and restaurants.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Job creation helps maintain a stable population in Iceland.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  <p:sp>
        <p:nvSpPr>
          <p:cNvPr id="5" name="Title 6">
            <a:extLst>
              <a:ext uri="{FF2B5EF4-FFF2-40B4-BE49-F238E27FC236}">
                <a16:creationId xmlns:a16="http://schemas.microsoft.com/office/drawing/2014/main" id="{1A9569C6-FF5D-4019-9D69-E0763CA809E0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65628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3BCA63-6108-174A-A6F2-7FCCC84C5F9F}"/>
              </a:ext>
            </a:extLst>
          </p:cNvPr>
          <p:cNvSpPr/>
          <p:nvPr/>
        </p:nvSpPr>
        <p:spPr>
          <a:xfrm>
            <a:off x="5810305" y="4281166"/>
            <a:ext cx="5037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33DC8-AE5C-4FB6-B1A7-17DD0153A0C2}"/>
              </a:ext>
            </a:extLst>
          </p:cNvPr>
          <p:cNvSpPr/>
          <p:nvPr/>
        </p:nvSpPr>
        <p:spPr>
          <a:xfrm>
            <a:off x="432000" y="972000"/>
            <a:ext cx="37946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1E4783"/>
                </a:solidFill>
              </a:rPr>
              <a:t>Negative social </a:t>
            </a:r>
            <a:r>
              <a:rPr lang="en-US" sz="26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2B9356-BE19-4650-AAF9-AE6359425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92873"/>
              </p:ext>
            </p:extLst>
          </p:nvPr>
        </p:nvGraphicFramePr>
        <p:xfrm>
          <a:off x="508602" y="1617329"/>
          <a:ext cx="10603406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767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23363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40347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Settlement (1)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	Settlement (2)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290917"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Mid-Atlantic Ridge runs through the middle </a:t>
                      </a:r>
                      <a:b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Iceland.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result, large-scale settlement avoids the centre of the island.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Most people live in or near the capital, Reykjavik, </a:t>
                      </a:r>
                      <a:b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the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west coast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prevailing south-westerly wind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carries the ash cloud from volcanoes towards the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east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 a result, there are fewer settlements in the east of the country.</a:t>
                      </a:r>
                    </a:p>
                    <a:p>
                      <a:pPr marL="268288" marR="0" lvl="0" indent="-2682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avoid this hazard from volcanic eruptions, seventy per cent of Iceland’s population lives in </a:t>
                      </a:r>
                      <a:b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south-west.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  <p:sp>
        <p:nvSpPr>
          <p:cNvPr id="9" name="Title 6">
            <a:extLst>
              <a:ext uri="{FF2B5EF4-FFF2-40B4-BE49-F238E27FC236}">
                <a16:creationId xmlns:a16="http://schemas.microsoft.com/office/drawing/2014/main" id="{5EBA36F4-2C51-448D-A578-3761F5C2EE43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459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95613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27012B3-8FBB-4AF8-9A13-E289775406A1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DD71D2F-141C-40EF-AB2F-26AABC42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97" y="1225145"/>
            <a:ext cx="4469372" cy="878021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B787EBF-B649-4F4B-A027-65B15EBF5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526108"/>
              </p:ext>
            </p:extLst>
          </p:nvPr>
        </p:nvGraphicFramePr>
        <p:xfrm>
          <a:off x="2024743" y="1225145"/>
          <a:ext cx="7128988" cy="32367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8988">
                  <a:extLst>
                    <a:ext uri="{9D8B030D-6E8A-4147-A177-3AD203B41FA5}">
                      <a16:colId xmlns:a16="http://schemas.microsoft.com/office/drawing/2014/main" val="1456819533"/>
                    </a:ext>
                  </a:extLst>
                </a:gridCol>
              </a:tblGrid>
              <a:tr h="608588">
                <a:tc>
                  <a:txBody>
                    <a:bodyPr/>
                    <a:lstStyle/>
                    <a:p>
                      <a:pPr algn="l"/>
                      <a:endParaRPr lang="en-US" sz="30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 anchor="b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386720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geothermal energy?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13648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 </a:t>
                      </a:r>
                      <a:r>
                        <a:rPr lang="en-GB" sz="1800" b="1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uses for geothermal energy </a:t>
                      </a:r>
                      <a:r>
                        <a:rPr lang="en-IE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Iceland.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21476"/>
                  </a:ext>
                </a:extLst>
              </a:tr>
              <a:tr h="46665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briefly </a:t>
                      </a:r>
                      <a:r>
                        <a:rPr lang="en-GB" sz="1800" b="1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positive impacts of volcanic activity in Iceland.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59112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</a:t>
                      </a:r>
                      <a:r>
                        <a:rPr lang="en-GB" sz="1800" b="1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negative impacts of </a:t>
                      </a:r>
                      <a:r>
                        <a:rPr lang="en-IE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volcanic activity in Iceland.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043787"/>
                  </a:ext>
                </a:extLst>
              </a:tr>
              <a:tr h="507157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Describe how geothermal energy has improved the wellbeing of people in </a:t>
                      </a:r>
                      <a:r>
                        <a:rPr lang="en-IE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Iceland.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638491"/>
                  </a:ext>
                </a:extLst>
              </a:tr>
            </a:tbl>
          </a:graphicData>
        </a:graphic>
      </p:graphicFrame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A220DB28-F8AD-3A4E-8E2E-D2CF95AF4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1209232"/>
            <a:ext cx="4469372" cy="8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942069-E682-4521-BD45-CE062A3FB138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5A336F4-23B1-544F-8673-B2DB851853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961889"/>
              </p:ext>
            </p:extLst>
          </p:nvPr>
        </p:nvGraphicFramePr>
        <p:xfrm>
          <a:off x="1967076" y="1645269"/>
          <a:ext cx="7964431" cy="15477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96443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Going further… 3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 there geothermal energy in Ireland?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does geothermal energy help limit climate change?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38383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Why do some people continue to live near volcanoes?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200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Section 2.4 on page 7 of your Skills Book.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ECC3378-3B67-6649-B0AF-70578A35E754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8038" indent="-808038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2.4 The Economic and Social Impact of Volcanoes on Iceland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1315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2.5 Responding to Volcanoes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B4C007-68CF-F946-A2AA-AEB44FAB2575}"/>
              </a:ext>
            </a:extLst>
          </p:cNvPr>
          <p:cNvSpPr txBox="1"/>
          <p:nvPr/>
        </p:nvSpPr>
        <p:spPr>
          <a:xfrm>
            <a:off x="432000" y="1080000"/>
            <a:ext cx="8985504" cy="8925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en-US" sz="2600" b="1" dirty="0">
                <a:solidFill>
                  <a:srgbClr val="E84141"/>
                </a:solidFill>
                <a:latin typeface="Calibri" panose="020F0502020204030204"/>
                <a:ea typeface="+mj-ea"/>
                <a:cs typeface="+mj-cs"/>
              </a:rPr>
              <a:t>Pair Plan</a:t>
            </a:r>
          </a:p>
          <a:p>
            <a:pPr algn="l"/>
            <a:r>
              <a:rPr lang="en-US" sz="24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 up with a classmate</a:t>
            </a:r>
            <a:r>
              <a:rPr lang="en-US" sz="2400" b="1" dirty="0">
                <a:solidFill>
                  <a:srgbClr val="1E4783"/>
                </a:solidFill>
              </a:rPr>
              <a:t>.</a:t>
            </a:r>
            <a:endParaRPr lang="en-US" sz="2400" b="1" dirty="0">
              <a:solidFill>
                <a:srgbClr val="1E4783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C687B-2C12-46F0-935B-093F6D5B425C}"/>
              </a:ext>
            </a:extLst>
          </p:cNvPr>
          <p:cNvSpPr txBox="1"/>
          <p:nvPr/>
        </p:nvSpPr>
        <p:spPr>
          <a:xfrm>
            <a:off x="432000" y="2074451"/>
            <a:ext cx="9331980" cy="292407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March 2010, Eyjafjallajökull erupted.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Imagine that a volcano is about to erupt near where you live.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have been given the job of managing the effects of the eruption.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plan to get people to safety?</a:t>
            </a:r>
          </a:p>
          <a:p>
            <a:pPr marL="404813" indent="-404813">
              <a:spcAft>
                <a:spcPts val="12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r>
              <a:rPr lang="en-US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will you deal with the aftermath of the eruption?</a:t>
            </a:r>
          </a:p>
          <a:p>
            <a:pPr marL="404813" indent="-404813"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endParaRPr lang="en-US" sz="22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04813" indent="-404813">
              <a:spcAft>
                <a:spcPts val="1000"/>
              </a:spcAft>
              <a:buClr>
                <a:srgbClr val="E84141"/>
              </a:buClr>
              <a:buSzPct val="100000"/>
              <a:buFont typeface="Helvetica" pitchFamily="2" charset="0"/>
              <a:buChar char="●"/>
            </a:pPr>
            <a:endParaRPr lang="en-US" sz="22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9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8D7C5A-72BE-42F6-920D-1550AC495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128177"/>
              </p:ext>
            </p:extLst>
          </p:nvPr>
        </p:nvGraphicFramePr>
        <p:xfrm>
          <a:off x="520680" y="982980"/>
          <a:ext cx="10772160" cy="43434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tableStyleId>{5C22544A-7EE6-4342-B048-85BDC9FD1C3A}</a:tableStyleId>
              </a:tblPr>
              <a:tblGrid>
                <a:gridCol w="542945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5342709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</a:tblGrid>
              <a:tr h="34034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Short-term responses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Long-term responses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1290917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search and rescue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teams to find survivors.</a:t>
                      </a:r>
                    </a:p>
                    <a:p>
                      <a:pPr marL="715963" lvl="1" indent="-258763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Survivors will need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treatment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shelter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Set up </a:t>
                      </a: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information points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relatives.</a:t>
                      </a:r>
                    </a:p>
                    <a:p>
                      <a:pPr marL="342900" indent="-342900" algn="l">
                        <a:spcAft>
                          <a:spcPts val="1200"/>
                        </a:spcAft>
                        <a:buAutoNum type="arabicPeriod"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Control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disaster area.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  <a:p>
                      <a:pPr marL="715963" lvl="1" indent="-258763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Disaster response systems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allow aid to be sent quickly to locations affected by disasters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  <a:p>
                      <a:pPr marL="715963" lvl="1" indent="-258763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Hazard mapping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 predict the likely path of lava flows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</a:p>
                    <a:p>
                      <a:pPr marL="715963" lvl="1" indent="-258763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Training people to be prepared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 a disaster</a:t>
                      </a:r>
                    </a:p>
                    <a:p>
                      <a:pPr marL="342900" indent="-342900" algn="l"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Rebuilding</a:t>
                      </a:r>
                    </a:p>
                    <a:p>
                      <a:pPr marL="715963" lvl="1" indent="-2587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Rebuilding damaged property </a:t>
                      </a:r>
                    </a:p>
                    <a:p>
                      <a:pPr marL="715963" lvl="1" indent="-258763"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Restoring services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</a:tbl>
          </a:graphicData>
        </a:graphic>
      </p:graphicFrame>
      <p:sp>
        <p:nvSpPr>
          <p:cNvPr id="4" name="Title 6">
            <a:extLst>
              <a:ext uri="{FF2B5EF4-FFF2-40B4-BE49-F238E27FC236}">
                <a16:creationId xmlns:a16="http://schemas.microsoft.com/office/drawing/2014/main" id="{DE17E3F5-F7C8-4ED6-87A0-F2FE3C6BEC02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2.5 Responding to Volcanoes</a:t>
            </a:r>
          </a:p>
        </p:txBody>
      </p:sp>
    </p:spTree>
    <p:extLst>
      <p:ext uri="{BB962C8B-B14F-4D97-AF65-F5344CB8AC3E}">
        <p14:creationId xmlns:p14="http://schemas.microsoft.com/office/powerpoint/2010/main" val="310193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Section 2.5 on page 7 of your Skills Book.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FECC3378-3B67-6649-B0AF-70578A35E754}"/>
              </a:ext>
            </a:extLst>
          </p:cNvPr>
          <p:cNvSpPr txBox="1">
            <a:spLocks/>
          </p:cNvSpPr>
          <p:nvPr/>
        </p:nvSpPr>
        <p:spPr>
          <a:xfrm>
            <a:off x="432000" y="360001"/>
            <a:ext cx="11034585" cy="6073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2.5 Responding to Volcanoes</a:t>
            </a:r>
          </a:p>
          <a:p>
            <a:pPr lvl="0">
              <a:defRPr/>
            </a:pPr>
            <a:endParaRPr lang="en-US" sz="3200" dirty="0">
              <a:solidFill>
                <a:srgbClr val="1E478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729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Keyword connections</a:t>
            </a: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89FD0721-1A03-4741-A0A6-C11ED02EB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8" y="1490175"/>
            <a:ext cx="11681356" cy="27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11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EC0A58A4-69DE-C54D-978F-291A379DE7C9}"/>
              </a:ext>
            </a:extLst>
          </p:cNvPr>
          <p:cNvSpPr txBox="1">
            <a:spLocks/>
          </p:cNvSpPr>
          <p:nvPr/>
        </p:nvSpPr>
        <p:spPr>
          <a:xfrm>
            <a:off x="431999" y="334948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Assess your progress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0931E-7386-47D3-8C2C-75E54572418B}"/>
              </a:ext>
            </a:extLst>
          </p:cNvPr>
          <p:cNvSpPr txBox="1"/>
          <p:nvPr/>
        </p:nvSpPr>
        <p:spPr>
          <a:xfrm>
            <a:off x="431999" y="1092622"/>
            <a:ext cx="9576295" cy="400110"/>
          </a:xfrm>
          <a:prstGeom prst="rect">
            <a:avLst/>
          </a:prstGeom>
          <a:noFill/>
          <a:effectLst>
            <a:outerShdw blurRad="40000" dist="20000" dir="5400000" rotWithShape="0">
              <a:schemeClr val="bg1">
                <a:alpha val="15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page 8 of your Skills Book and assess your progress.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55AFA7-6A90-4148-A173-1396DF1720C2}"/>
              </a:ext>
            </a:extLst>
          </p:cNvPr>
          <p:cNvSpPr txBox="1"/>
          <p:nvPr/>
        </p:nvSpPr>
        <p:spPr>
          <a:xfrm>
            <a:off x="432000" y="1656001"/>
            <a:ext cx="9576294" cy="30126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719138" indent="-719138" algn="l">
              <a:spcAft>
                <a:spcPts val="1200"/>
              </a:spcAft>
              <a:buClr>
                <a:srgbClr val="3F3153"/>
              </a:buClr>
              <a:buSzPct val="80000"/>
            </a:pPr>
            <a:r>
              <a:rPr lang="en-US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2.1</a:t>
            </a:r>
            <a:r>
              <a:rPr lang="en-US" sz="2200" b="0" i="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how volcanoes are formed.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2.2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 the different types of volcanoes.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2.3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the distribution of volcanoes.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the economic and social impacts of volcanoes.</a:t>
            </a:r>
          </a:p>
          <a:p>
            <a:pPr marL="719138" indent="-719138">
              <a:spcAft>
                <a:spcPts val="1200"/>
              </a:spcAft>
              <a:buClr>
                <a:srgbClr val="E84141"/>
              </a:buClr>
              <a:buSzPct val="100000"/>
            </a:pPr>
            <a:r>
              <a:rPr lang="en-GB" sz="22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2.5</a:t>
            </a:r>
            <a:r>
              <a:rPr lang="en-GB" sz="22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200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Describe and explain how people respond to and manage the effects of volcanoes.</a:t>
            </a:r>
            <a:endParaRPr lang="en-US" sz="2200" dirty="0">
              <a:solidFill>
                <a:srgbClr val="1E478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5A3639-82A3-4A93-85B1-55E2DB6D3DE3}"/>
              </a:ext>
            </a:extLst>
          </p:cNvPr>
          <p:cNvSpPr txBox="1"/>
          <p:nvPr/>
        </p:nvSpPr>
        <p:spPr>
          <a:xfrm>
            <a:off x="432000" y="4788000"/>
            <a:ext cx="9576296" cy="707886"/>
          </a:xfrm>
          <a:prstGeom prst="rect">
            <a:avLst/>
          </a:prstGeom>
          <a:noFill/>
          <a:effectLst>
            <a:outerShdw blurRad="40000" dist="20000" dir="5400000" rotWithShape="0">
              <a:schemeClr val="accent4"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solidFill>
                  <a:srgbClr val="E8414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Identify any gaps in your learning. Use the Rapid Revision on page 19 of your textbook to jog your memory.</a:t>
            </a:r>
          </a:p>
        </p:txBody>
      </p:sp>
    </p:spTree>
    <p:extLst>
      <p:ext uri="{BB962C8B-B14F-4D97-AF65-F5344CB8AC3E}">
        <p14:creationId xmlns:p14="http://schemas.microsoft.com/office/powerpoint/2010/main" val="323835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3275" lvl="0" indent="-803275">
              <a:tabLst>
                <a:tab pos="720725" algn="l"/>
              </a:tabLst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How Volcanoes are Formed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0300FECE-17FA-4EB1-9AA8-1BB8A0D29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80" y="1530627"/>
            <a:ext cx="4958762" cy="34406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81B930-A69E-4253-81EB-EE25ED44EB09}"/>
              </a:ext>
            </a:extLst>
          </p:cNvPr>
          <p:cNvSpPr/>
          <p:nvPr/>
        </p:nvSpPr>
        <p:spPr>
          <a:xfrm>
            <a:off x="6625642" y="1529012"/>
            <a:ext cx="3187431" cy="3440618"/>
          </a:xfrm>
          <a:prstGeom prst="rect">
            <a:avLst/>
          </a:prstGeom>
          <a:solidFill>
            <a:srgbClr val="FFFFFF">
              <a:alpha val="29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tlCol="0" anchor="t" anchorCtr="0"/>
          <a:lstStyle/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volcanic mountain,</a:t>
            </a:r>
          </a:p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volcano, forms</a:t>
            </a:r>
          </a:p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magma moves</a:t>
            </a:r>
          </a:p>
          <a:p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 to the surface of</a:t>
            </a:r>
          </a:p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Earth through a</a:t>
            </a:r>
          </a:p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opening called</a:t>
            </a:r>
          </a:p>
          <a:p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IE" sz="22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</a:t>
            </a:r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79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0BF4F5BF-EEF7-4762-A764-34DB933103A7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3275" lvl="0" indent="-803275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How Volcanoes are Formed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BCF5EF84-B615-4A01-9409-0AC6B2C3D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7"/>
          <a:stretch/>
        </p:blipFill>
        <p:spPr>
          <a:xfrm>
            <a:off x="5872680" y="1397621"/>
            <a:ext cx="5232613" cy="41498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woPt" dir="t"/>
          </a:scene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A365BE-612C-4D9D-ADB4-65C9E75AACE7}"/>
              </a:ext>
            </a:extLst>
          </p:cNvPr>
          <p:cNvSpPr/>
          <p:nvPr/>
        </p:nvSpPr>
        <p:spPr>
          <a:xfrm>
            <a:off x="561703" y="1397620"/>
            <a:ext cx="5310977" cy="5867475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0" rIns="72000" rtlCol="0" anchor="t" anchorCtr="0"/>
          <a:lstStyle/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magma is stored underground in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GB" sz="22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magma chamber</a:t>
            </a:r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gases build up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magma chamber. The pressure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gases causes the magma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erupt out of the vent through an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 called a </a:t>
            </a:r>
            <a:r>
              <a:rPr lang="en-GB" sz="22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crater</a:t>
            </a:r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When magma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reaches the Earth’s surface, it is known</a:t>
            </a:r>
          </a:p>
          <a:p>
            <a:pPr algn="l"/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GB" sz="2200" b="1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lava</a:t>
            </a:r>
            <a:r>
              <a:rPr lang="en-GB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The lava flow cools down and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hardens around the vent.</a:t>
            </a:r>
            <a:endParaRPr lang="en-IE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6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FB210BA4-1595-49E0-B18E-9EF6395F32DA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3275" lvl="0" indent="-803275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How Volcanoes are Formed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6E3B0A8F-1F8F-4833-A044-C4139352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860" y="1263500"/>
            <a:ext cx="4626140" cy="449599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505362-E0EA-4942-A601-CF63C49E8ED0}"/>
              </a:ext>
            </a:extLst>
          </p:cNvPr>
          <p:cNvSpPr/>
          <p:nvPr/>
        </p:nvSpPr>
        <p:spPr>
          <a:xfrm>
            <a:off x="6491900" y="1059594"/>
            <a:ext cx="3886168" cy="46981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684000" rIns="72000" rtlCol="0" anchor="t" anchorCtr="0"/>
          <a:lstStyle/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Other materials, such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as cinders and ash,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are also erupted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from a volcano. After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repeated eruptions,</a:t>
            </a:r>
          </a:p>
          <a:p>
            <a:pPr algn="l"/>
            <a:r>
              <a:rPr lang="en-IE" sz="2200" b="1" i="0" u="none" strike="noStrike" baseline="0" dirty="0">
                <a:solidFill>
                  <a:schemeClr val="tx1"/>
                </a:solidFill>
                <a:latin typeface="Inter-Bold"/>
              </a:rPr>
              <a:t>layers of ash and</a:t>
            </a:r>
          </a:p>
          <a:p>
            <a:pPr algn="l"/>
            <a:r>
              <a:rPr lang="en-IE" sz="2200" b="1" i="0" u="none" strike="noStrike" baseline="0" dirty="0">
                <a:solidFill>
                  <a:schemeClr val="tx1"/>
                </a:solidFill>
                <a:latin typeface="Inter-Bold"/>
              </a:rPr>
              <a:t>lava </a:t>
            </a:r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build up around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the vent to form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a cone-shaped</a:t>
            </a:r>
          </a:p>
          <a:p>
            <a:pPr algn="l"/>
            <a:r>
              <a:rPr lang="en-IE" sz="2200" b="0" i="0" u="none" strike="noStrike" baseline="0" dirty="0">
                <a:solidFill>
                  <a:schemeClr val="tx1"/>
                </a:solidFill>
                <a:latin typeface="Inter-Medium"/>
              </a:rPr>
              <a:t>mountain.</a:t>
            </a:r>
            <a:endParaRPr lang="en-IE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2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2"/>
          <p:cNvSpPr/>
          <p:nvPr/>
        </p:nvSpPr>
        <p:spPr>
          <a:xfrm>
            <a:off x="0" y="1"/>
            <a:ext cx="12192000" cy="5881510"/>
          </a:xfrm>
          <a:prstGeom prst="rect">
            <a:avLst/>
          </a:prstGeom>
          <a:solidFill>
            <a:srgbClr val="FFDE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2"/>
          <p:cNvSpPr txBox="1"/>
          <p:nvPr/>
        </p:nvSpPr>
        <p:spPr>
          <a:xfrm>
            <a:off x="463296" y="2322655"/>
            <a:ext cx="10515600" cy="618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b="1" dirty="0">
                <a:solidFill>
                  <a:srgbClr val="1E47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 to Section 2.1 on page 5 of your Skills Book.</a:t>
            </a: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DD36F95-1D95-364A-908C-6403F0407DB6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marL="803275" lvl="0" indent="-803275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How Volcanoes are Formed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26639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6">
            <a:extLst>
              <a:ext uri="{FF2B5EF4-FFF2-40B4-BE49-F238E27FC236}">
                <a16:creationId xmlns:a16="http://schemas.microsoft.com/office/drawing/2014/main" id="{EDF0E529-A47E-5645-BC05-48F118AAB37F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2.2 The Life Cycle of a Volcano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E9E465-592F-4091-87F2-51E50F431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61637"/>
              </p:ext>
            </p:extLst>
          </p:nvPr>
        </p:nvGraphicFramePr>
        <p:xfrm>
          <a:off x="478346" y="1501443"/>
          <a:ext cx="10853684" cy="200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4711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  <a:gridCol w="3938452">
                  <a:extLst>
                    <a:ext uri="{9D8B030D-6E8A-4147-A177-3AD203B41FA5}">
                      <a16:colId xmlns:a16="http://schemas.microsoft.com/office/drawing/2014/main" val="784478434"/>
                    </a:ext>
                  </a:extLst>
                </a:gridCol>
                <a:gridCol w="4160521">
                  <a:extLst>
                    <a:ext uri="{9D8B030D-6E8A-4147-A177-3AD203B41FA5}">
                      <a16:colId xmlns:a16="http://schemas.microsoft.com/office/drawing/2014/main" val="175138368"/>
                    </a:ext>
                  </a:extLst>
                </a:gridCol>
              </a:tblGrid>
              <a:tr h="390537"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Stage of life cycle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indent="-357188" algn="l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  <a:endParaRPr lang="en-US" sz="20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4854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Stage 1: Active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Erupts regularly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 Etna, Italy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4854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Stage 2: Dormant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Has not erupted for some time</a:t>
                      </a:r>
                    </a:p>
                  </a:txBody>
                  <a:tcPr marL="75570" marR="7557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Mount St Helens, USA; </a:t>
                      </a:r>
                      <a:b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erupted in 1985 after 120 years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664153351"/>
                  </a:ext>
                </a:extLst>
              </a:tr>
              <a:tr h="48546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Stage 3: Extinct</a:t>
                      </a:r>
                    </a:p>
                  </a:txBody>
                  <a:tcPr marL="75570" marR="755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Has not erupted in historic times</a:t>
                      </a:r>
                    </a:p>
                  </a:txBody>
                  <a:tcPr marL="75570" marR="75570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Slemish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Co. Antrim</a:t>
                      </a:r>
                    </a:p>
                  </a:txBody>
                  <a:tcPr marL="75570" marR="75570"/>
                </a:tc>
                <a:extLst>
                  <a:ext uri="{0D108BD9-81ED-4DB2-BD59-A6C34878D82A}">
                    <a16:rowId xmlns:a16="http://schemas.microsoft.com/office/drawing/2014/main" val="3258010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193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5F3A3C56-337E-C149-B200-1DE8C8B62E3C}"/>
              </a:ext>
            </a:extLst>
          </p:cNvPr>
          <p:cNvSpPr txBox="1">
            <a:spLocks/>
          </p:cNvSpPr>
          <p:nvPr/>
        </p:nvSpPr>
        <p:spPr>
          <a:xfrm>
            <a:off x="463296" y="365125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C319E45-59A8-5E4C-8521-3D1DBD15BF77}"/>
              </a:ext>
            </a:extLst>
          </p:cNvPr>
          <p:cNvSpPr txBox="1">
            <a:spLocks/>
          </p:cNvSpPr>
          <p:nvPr/>
        </p:nvSpPr>
        <p:spPr>
          <a:xfrm>
            <a:off x="432000" y="360000"/>
            <a:ext cx="10515600" cy="6181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39304C"/>
                </a:solidFill>
                <a:latin typeface="Glory" pitchFamily="2" charset="77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E4783"/>
                </a:solidFill>
                <a:latin typeface="Calibri" panose="020F0502020204030204"/>
              </a:rPr>
              <a:t>2.1 &amp; 2.2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E478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9D262B8-3579-4602-BB78-1EBC02C74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270563"/>
              </p:ext>
            </p:extLst>
          </p:nvPr>
        </p:nvGraphicFramePr>
        <p:xfrm>
          <a:off x="1681908" y="1195251"/>
          <a:ext cx="7128988" cy="34420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128988">
                  <a:extLst>
                    <a:ext uri="{9D8B030D-6E8A-4147-A177-3AD203B41FA5}">
                      <a16:colId xmlns:a16="http://schemas.microsoft.com/office/drawing/2014/main" val="222612161"/>
                    </a:ext>
                  </a:extLst>
                </a:gridCol>
              </a:tblGrid>
              <a:tr h="590068">
                <a:tc>
                  <a:txBody>
                    <a:bodyPr/>
                    <a:lstStyle/>
                    <a:p>
                      <a:pPr algn="l"/>
                      <a:endParaRPr lang="en-US" sz="3000" b="1" i="0" dirty="0">
                        <a:latin typeface="+mn-lt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A87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0964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a magma chamber?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682352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marR="0" lvl="0" indent="-4476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the crater in a volcano?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83217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layers make up a volcanic mountain?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2511"/>
                  </a:ext>
                </a:extLst>
              </a:tr>
              <a:tr h="491723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How did the Giant’s Causeway form?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58269"/>
                  </a:ext>
                </a:extLst>
              </a:tr>
              <a:tr h="885102">
                <a:tc>
                  <a:txBody>
                    <a:bodyPr/>
                    <a:lstStyle/>
                    <a:p>
                      <a:pPr marL="447675" indent="-447675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	</a:t>
                      </a:r>
                      <a:r>
                        <a:rPr lang="en-GB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is meant by the term ‘active </a:t>
                      </a:r>
                      <a:r>
                        <a:rPr lang="en-IE" sz="1800" b="0" i="0" u="none" strike="no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volcano’? Give an example.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5570" marR="75570">
                    <a:lnL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8D7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A87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176026"/>
                  </a:ext>
                </a:extLst>
              </a:tr>
            </a:tbl>
          </a:graphicData>
        </a:graphic>
      </p:graphicFrame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84480668-496E-4F3A-8EA1-5F3BF660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751" y="1227912"/>
            <a:ext cx="3296790" cy="6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1123AA01EF3E4EB10343E2DCBC669D" ma:contentTypeVersion="12" ma:contentTypeDescription="Create a new document." ma:contentTypeScope="" ma:versionID="1ce36a88f8ae56d151ef13d621354600">
  <xsd:schema xmlns:xsd="http://www.w3.org/2001/XMLSchema" xmlns:xs="http://www.w3.org/2001/XMLSchema" xmlns:p="http://schemas.microsoft.com/office/2006/metadata/properties" xmlns:ns2="58cd18ff-e955-4ae6-bd4e-60eb373c968c" xmlns:ns3="655ce375-5a72-4c05-9e37-f277e8124871" targetNamespace="http://schemas.microsoft.com/office/2006/metadata/properties" ma:root="true" ma:fieldsID="7f077217c28d2c6bae90c0eb6525739e" ns2:_="" ns3:_="">
    <xsd:import namespace="58cd18ff-e955-4ae6-bd4e-60eb373c968c"/>
    <xsd:import namespace="655ce375-5a72-4c05-9e37-f277e81248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d18ff-e955-4ae6-bd4e-60eb373c9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5ce375-5a72-4c05-9e37-f277e812487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0FA74E-5BC4-45B5-9FA0-4DE5CFE8836C}"/>
</file>

<file path=customXml/itemProps2.xml><?xml version="1.0" encoding="utf-8"?>
<ds:datastoreItem xmlns:ds="http://schemas.openxmlformats.org/officeDocument/2006/customXml" ds:itemID="{5D183173-C377-4C73-BCF7-867DA2E0F72B}"/>
</file>

<file path=customXml/itemProps3.xml><?xml version="1.0" encoding="utf-8"?>
<ds:datastoreItem xmlns:ds="http://schemas.openxmlformats.org/officeDocument/2006/customXml" ds:itemID="{D5F1B2EA-3C3A-4B59-BD73-671ABBC17BE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1610</Words>
  <Application>Microsoft Office PowerPoint</Application>
  <PresentationFormat>Widescreen</PresentationFormat>
  <Paragraphs>203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Helvetica</vt:lpstr>
      <vt:lpstr>Inter-Bold</vt:lpstr>
      <vt:lpstr>Inter-Medium</vt:lpstr>
      <vt:lpstr>Special Elite</vt:lpstr>
      <vt:lpstr>Office Theme</vt:lpstr>
      <vt:lpstr>Volcanoes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4</cp:revision>
  <dcterms:created xsi:type="dcterms:W3CDTF">2021-10-04T12:15:27Z</dcterms:created>
  <dcterms:modified xsi:type="dcterms:W3CDTF">2022-01-27T12:05:21Z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0x010100B71123AA01EF3E4EB10343E2DCBC669D</vt:lpwstr>
  </property>
</Properties>
</file>